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media/image1.jpg" ContentType="image/jpeg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media/image2.wmf" ContentType="image/x-wmf"/>
  <Override PartName="/ppt/media/image3.wmf" ContentType="image/x-wmf"/>
  <Override PartName="/ppt/media/image4.wmf" ContentType="image/x-wmf"/>
  <Override PartName="/ppt/media/image5.wmf" ContentType="image/x-wmf"/>
  <Override PartName="/ppt/slides/slide3.xml" ContentType="application/vnd.openxmlformats-officedocument.presentationml.slide+xml"/>
  <Override PartName="/ppt/media/image6.wmf" ContentType="image/x-wmf"/>
  <Override PartName="/ppt/media/image7.wmf" ContentType="image/x-wmf"/>
  <Override PartName="/ppt/media/image8.wmf" ContentType="image/x-wmf"/>
  <Override PartName="/ppt/media/image9.wmf" ContentType="image/x-wmf"/>
  <Override PartName="/ppt/media/image10.wmf" ContentType="image/x-wmf"/>
  <Override PartName="/ppt/media/image11.wmf" ContentType="image/x-wmf"/>
  <Override PartName="/ppt/media/image12.wmf" ContentType="image/x-wmf"/>
  <Override PartName="/ppt/media/image13.wmf" ContentType="image/x-wmf"/>
  <Override PartName="/ppt/media/image14.wmf" ContentType="image/x-wmf"/>
  <Override PartName="/ppt/media/image15.wmf" ContentType="image/x-wmf"/>
  <Override PartName="/ppt/media/image16.wmf" ContentType="image/x-wmf"/>
  <Override PartName="/ppt/media/image17.wmf" ContentType="image/x-wmf"/>
  <Override PartName="/ppt/media/image18.wmf" ContentType="image/x-wmf"/>
  <Override PartName="/ppt/media/image19.wmf" ContentType="image/x-wmf"/>
  <Override PartName="/ppt/media/image20.wmf" ContentType="image/x-wmf"/>
  <Override PartName="/ppt/media/image21.wmf" ContentType="image/x-wmf"/>
  <Override PartName="/ppt/media/image22.wmf" ContentType="image/x-wmf"/>
  <Override PartName="/ppt/media/image23.wmf" ContentType="image/x-wmf"/>
  <Override PartName="/ppt/media/image24.wmf" ContentType="image/x-wmf"/>
  <Override PartName="/ppt/media/image25.wmf" ContentType="image/x-wmf"/>
  <Override PartName="/ppt/media/image26.wmf" ContentType="image/x-wmf"/>
  <Override PartName="/ppt/media/image27.wmf" ContentType="image/x-wmf"/>
  <Override PartName="/ppt/media/image28.wmf" ContentType="image/x-wmf"/>
  <Override PartName="/ppt/media/image29.wmf" ContentType="image/x-wmf"/>
  <Override PartName="/ppt/media/image30.wmf" ContentType="image/x-wmf"/>
  <Override PartName="/ppt/media/image31.wmf" ContentType="image/x-wmf"/>
  <Override PartName="/ppt/media/image32.wmf" ContentType="image/x-wmf"/>
  <Override PartName="/ppt/media/image33.wmf" ContentType="image/x-wmf"/>
  <Override PartName="/ppt/media/image34.wmf" ContentType="image/x-wmf"/>
  <Override PartName="/ppt/media/image35.wmf" ContentType="image/x-wmf"/>
  <Override PartName="/ppt/media/image36.png" ContentType="image/png"/>
  <Override PartName="/ppt/slides/slide4.xml" ContentType="application/vnd.openxmlformats-officedocument.presentationml.slide+xml"/>
  <Override PartName="/ppt/media/image37.wmf" ContentType="image/x-wmf"/>
  <Override PartName="/ppt/media/image38.wmf" ContentType="image/x-wmf"/>
  <Override PartName="/ppt/media/image39.wmf" ContentType="image/x-wmf"/>
  <Override PartName="/ppt/media/image40.wmf" ContentType="image/x-wmf"/>
  <Override PartName="/ppt/media/image41.wmf" ContentType="image/x-wmf"/>
  <Override PartName="/ppt/slides/slide5.xml" ContentType="application/vnd.openxmlformats-officedocument.presentationml.slide+xml"/>
  <Override PartName="/ppt/slideLayouts/slideLayout3.xml" ContentType="application/vnd.openxmlformats-officedocument.presentationml.slideLayout+xml"/>
  <Override PartName="/ppt/media/image42.wmf" ContentType="image/x-wmf"/>
  <Override PartName="/ppt/media/image43.wmf" ContentType="image/x-wmf"/>
  <Override PartName="/ppt/media/image44.wmf" ContentType="image/x-wmf"/>
  <Override PartName="/ppt/media/image45.wmf" ContentType="image/x-wmf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media/image46.wmf" ContentType="image/x-wmf"/>
  <Override PartName="/ppt/media/image47.wmf" ContentType="image/x-wmf"/>
  <Override PartName="/ppt/media/image48.wmf" ContentType="image/x-wmf"/>
  <Override PartName="/ppt/media/image49.wmf" ContentType="image/x-wmf"/>
  <Override PartName="/ppt/slides/slide7.xml" ContentType="application/vnd.openxmlformats-officedocument.presentationml.slide+xml"/>
  <Override PartName="/ppt/media/image50.wmf" ContentType="image/x-wmf"/>
  <Override PartName="/ppt/media/image51.wmf" ContentType="image/x-wmf"/>
  <Override PartName="/ppt/media/image52.wmf" ContentType="image/x-wmf"/>
  <Override PartName="/ppt/media/image53.wmf" ContentType="image/x-wmf"/>
  <Override PartName="/ppt/media/image54.wmf" ContentType="image/x-wmf"/>
  <Override PartName="/ppt/slides/slide8.xml" ContentType="application/vnd.openxmlformats-officedocument.presentationml.slide+xml"/>
  <Override PartName="/ppt/media/image55.wmf" ContentType="image/x-wmf"/>
  <Override PartName="/ppt/media/image56.wmf" ContentType="image/x-wmf"/>
  <Override PartName="/ppt/media/image57.wmf" ContentType="image/x-wmf"/>
  <Override PartName="/ppt/media/image58.wmf" ContentType="image/x-wmf"/>
  <Override PartName="/ppt/media/image59.png" ContentType="image/png"/>
  <Override PartName="/ppt/media/image60.png" ContentType="image/png"/>
  <Override PartName="/ppt/slides/slide9.xml" ContentType="application/vnd.openxmlformats-officedocument.presentationml.slide+xml"/>
  <Override PartName="/ppt/media/image61.wmf" ContentType="image/x-wmf"/>
  <Override PartName="/ppt/media/image62.wmf" ContentType="image/x-wmf"/>
  <Override PartName="/ppt/media/image63.wmf" ContentType="image/x-wmf"/>
  <Override PartName="/ppt/media/image64.png" ContentType="image/png"/>
  <Override PartName="/ppt/media/image65.png" ContentType="image/png"/>
  <Override PartName="/ppt/slides/slide10.xml" ContentType="application/vnd.openxmlformats-officedocument.presentationml.slide+xml"/>
  <Override PartName="/ppt/media/image66.wmf" ContentType="image/x-wmf"/>
  <Override PartName="/ppt/media/image67.wmf" ContentType="image/x-wmf"/>
  <Override PartName="/ppt/slides/slide11.xml" ContentType="application/vnd.openxmlformats-officedocument.presentationml.slide+xml"/>
  <Override PartName="/ppt/slideLayouts/slideLayout5.xml" ContentType="application/vnd.openxmlformats-officedocument.presentationml.slideLayout+xml"/>
  <Override PartName="/ppt/media/image68.wmf" ContentType="image/x-wmf"/>
  <Override PartName="/ppt/media/image69.wmf" ContentType="image/x-wmf"/>
  <Override PartName="/ppt/slides/slide12.xml" ContentType="application/vnd.openxmlformats-officedocument.presentationml.slide+xml"/>
  <Override PartName="/ppt/media/image70.wmf" ContentType="image/x-wmf"/>
  <Override PartName="/ppt/media/image71.png" ContentType="image/png"/>
  <Override PartName="/ppt/media/image72.png" ContentType="image/png"/>
  <Override PartName="/ppt/slides/slide13.xml" ContentType="application/vnd.openxmlformats-officedocument.presentationml.slide+xml"/>
  <Override PartName="/ppt/media/image73.wmf" ContentType="image/x-wmf"/>
  <Override PartName="/ppt/media/image74.wmf" ContentType="image/x-wmf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media/image75.jpg" ContentType="image/jpeg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  <p:sldMasterId r:id="rId3"/>
  </p:sldMasterIdLst>
  <p:sldIdLst>
    <p:sldId id="291" r:id="rId4"/>
    <p:sldId id="259" r:id="rId7"/>
    <p:sldId id="257" r:id="rId13"/>
    <p:sldId id="260" r:id="rId45"/>
    <p:sldId id="271" r:id="rId51"/>
    <p:sldId id="272" r:id="rId57"/>
    <p:sldId id="258" r:id="rId63"/>
    <p:sldId id="278" r:id="rId69"/>
    <p:sldId id="293" r:id="rId76"/>
    <p:sldId id="277" r:id="rId82"/>
    <p:sldId id="285" r:id="rId85"/>
    <p:sldId id="268" r:id="rId89"/>
    <p:sldId id="269" r:id="rId93"/>
    <p:sldId id="294" r:id="rId96"/>
    <p:sldId id="295" r:id="rId97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slideMaster" Target="/ppt/slideMasters/slideMaster2.xml" /><Relationship Id="rId4" Type="http://schemas.openxmlformats.org/officeDocument/2006/relationships/slide" Target="/ppt/slides/slide1.xml" /><Relationship Id="rId7" Type="http://schemas.openxmlformats.org/officeDocument/2006/relationships/slide" Target="/ppt/slides/slide2.xml" /><Relationship Id="rId13" Type="http://schemas.openxmlformats.org/officeDocument/2006/relationships/slide" Target="/ppt/slides/slide3.xml" /><Relationship Id="rId45" Type="http://schemas.openxmlformats.org/officeDocument/2006/relationships/slide" Target="/ppt/slides/slide4.xml" /><Relationship Id="rId51" Type="http://schemas.openxmlformats.org/officeDocument/2006/relationships/slide" Target="/ppt/slides/slide5.xml" /><Relationship Id="rId57" Type="http://schemas.openxmlformats.org/officeDocument/2006/relationships/slide" Target="/ppt/slides/slide6.xml" /><Relationship Id="rId63" Type="http://schemas.openxmlformats.org/officeDocument/2006/relationships/slide" Target="/ppt/slides/slide7.xml" /><Relationship Id="rId69" Type="http://schemas.openxmlformats.org/officeDocument/2006/relationships/slide" Target="/ppt/slides/slide8.xml" /><Relationship Id="rId76" Type="http://schemas.openxmlformats.org/officeDocument/2006/relationships/slide" Target="/ppt/slides/slide9.xml" /><Relationship Id="rId82" Type="http://schemas.openxmlformats.org/officeDocument/2006/relationships/slide" Target="/ppt/slides/slide10.xml" /><Relationship Id="rId85" Type="http://schemas.openxmlformats.org/officeDocument/2006/relationships/slide" Target="/ppt/slides/slide11.xml" /><Relationship Id="rId89" Type="http://schemas.openxmlformats.org/officeDocument/2006/relationships/slide" Target="/ppt/slides/slide12.xml" /><Relationship Id="rId93" Type="http://schemas.openxmlformats.org/officeDocument/2006/relationships/slide" Target="/ppt/slides/slide13.xml" /><Relationship Id="rId96" Type="http://schemas.openxmlformats.org/officeDocument/2006/relationships/slide" Target="/ppt/slides/slide14.xml" /><Relationship Id="rId97" Type="http://schemas.openxmlformats.org/officeDocument/2006/relationships/slide" Target="/ppt/slides/slide15.xml" /><Relationship Id="rId100" Type="http://schemas.openxmlformats.org/officeDocument/2006/relationships/theme" Target="/ppt/theme/theme1.xml" /><Relationship Id="rId101" Type="http://schemas.openxmlformats.org/officeDocument/2006/relationships/theme" Target="/ppt/theme/theme2.xml" /></Relationships>
</file>

<file path=ppt/slideLayouts/_rels/slideLayout1.xml.rels>&#65279;<?xml version="1.0" encoding="utf-8"?><Relationships xmlns="http://schemas.openxmlformats.org/package/2006/relationships"><Relationship Id="rId6" Type="http://schemas.openxmlformats.org/officeDocument/2006/relationships/image" Target="/ppt/media/image1.jpg" /><Relationship Id="rId3" Type="http://schemas.openxmlformats.org/officeDocument/2006/relationships/slideMaster" Target="/ppt/slideMasters/slideMaster2.xml" /></Relationships>
</file>

<file path=ppt/slideLayouts/_rels/slideLayout2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3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4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5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6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5F1F1"/>
          </a:solidFill>
          <a:ln/>
        </p:spPr>
        <p:txBody>
          <a:bodyPr anchor="ctr"/>
          <a:lstStyle/>
          <a:p>
            <a:endParaRPr/>
          </a:p>
        </p:txBody>
      </p:sp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6"/>
          <a:srcRect t="1130" b="10209"/>
          <a:stretch>
            <a:fillRect/>
          </a:stretch>
        </p:blipFill>
        <p:spPr>
          <a:xfrm>
            <a:off x="0" y="354012"/>
            <a:ext cx="9144000" cy="6149975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4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 anchor="ctr"/>
          <a:lstStyle>
            <a:lvl1pPr algn="ctr">
              <a:defRPr lang="zh-CN" sz="12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6" name=""/>
          <p:cNvSpPr/>
          <p:nvPr>
            <p:ph type="subTitle" idx="1"/>
          </p:nvPr>
        </p:nvSpPr>
        <p:spPr>
          <a:xfrm>
            <a:off x="2208212" y="3843337"/>
            <a:ext cx="5414962" cy="547687"/>
          </a:xfrm>
          <a:prstGeom prst="rect">
            <a:avLst/>
          </a:prstGeom>
          <a:ln/>
        </p:spPr>
        <p:txBody>
          <a:bodyPr/>
          <a:lstStyle>
            <a:lvl1pPr algn="ctr"/>
          </a:lstStyle>
          <a:p>
            <a:pPr lvl="0"/>
            <a:r>
              <a:rPr lang="en-US"/>
              <a:t>单击此处编辑母版副标题样式</a:t>
            </a:r>
            <a:endParaRPr/>
          </a:p>
        </p:txBody>
      </p:sp>
      <p:sp>
        <p:nvSpPr>
          <p:cNvPr id="7" name=""/>
          <p:cNvSpPr/>
          <p:nvPr>
            <p:ph type="ctrTitle" idx="0"/>
          </p:nvPr>
        </p:nvSpPr>
        <p:spPr>
          <a:xfrm>
            <a:off x="2206625" y="2806700"/>
            <a:ext cx="5483225" cy="1000125"/>
          </a:xfrm>
          <a:prstGeom prst="rect">
            <a:avLst/>
          </a:prstGeom>
          <a:ln/>
        </p:spPr>
        <p:txBody>
          <a:bodyPr anchor="ctr"/>
          <a:lstStyle>
            <a:lvl1pPr algn="ctr"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C6F78C1-F0AC-45B4-A4A2-F7D48DDB7D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1F6A-B03B-44DF-B381-44FEA18C06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6B22-439E-4F15-A28C-C33D2E261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98" Type="http://schemas.openxmlformats.org/officeDocument/2006/relationships/image" Target="/ppt/media/image75.jpg" /><Relationship Id="rId99" Type="http://schemas.openxmlformats.org/officeDocument/2006/relationships/slideLayout" Target="/ppt/slideLayouts/slideLayout6.xml" /><Relationship Id="rId100" Type="http://schemas.openxmlformats.org/officeDocument/2006/relationships/theme" Target="/ppt/theme/theme1.xml" /></Relationships>
</file>

<file path=ppt/slideMasters/_rels/slideMaster2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Relationship Id="rId8" Type="http://schemas.openxmlformats.org/officeDocument/2006/relationships/slideLayout" Target="/ppt/slideLayouts/slideLayout2.xml" /><Relationship Id="rId52" Type="http://schemas.openxmlformats.org/officeDocument/2006/relationships/slideLayout" Target="/ppt/slideLayouts/slideLayout3.xml" /><Relationship Id="rId58" Type="http://schemas.openxmlformats.org/officeDocument/2006/relationships/slideLayout" Target="/ppt/slideLayouts/slideLayout4.xml" /><Relationship Id="rId86" Type="http://schemas.openxmlformats.org/officeDocument/2006/relationships/slideLayout" Target="/ppt/slideLayouts/slideLayout5.xml" /><Relationship Id="rId101" Type="http://schemas.openxmlformats.org/officeDocument/2006/relationships/theme" Target="/ppt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99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algn="l" rtl="0">
        <a:spcBef>
          <a:spcPct val="20000"/>
        </a:spcBef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algn="l" rtl="0">
        <a:spcBef>
          <a:spcPct val="20000"/>
        </a:spcBef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algn="l" rtl="0">
        <a:spcBef>
          <a:spcPct val="20000"/>
        </a:spcBef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algn="l" rtl="0">
        <a:spcBef>
          <a:spcPct val="20000"/>
        </a:spcBef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har char="•"/>
        <a:defRPr lang="en-US" sz="3200">
          <a:solidFill>
            <a:srgbClr val="000000"/>
          </a:solidFill>
          <a:latin typeface="Arial"/>
        </a:defRPr>
      </a:lvl9pPr>
    </p:body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5F1F1"/>
          </a:solidFill>
          <a:ln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4" name=""/>
          <p:cNvSpPr/>
          <p:nvPr>
            <p:ph type="ftr" sz="quarter" idx="3"/>
          </p:nvPr>
        </p:nvSpPr>
        <p:spPr>
          <a:xfrm>
            <a:off x="3028950" y="6461125"/>
            <a:ext cx="3086100" cy="365125"/>
          </a:xfrm>
          <a:prstGeom prst="rect">
            <a:avLst/>
          </a:prstGeom>
          <a:ln/>
        </p:spPr>
        <p:txBody>
          <a:bodyPr anchor="ctr"/>
          <a:lstStyle>
            <a:lvl1pPr algn="ctr">
              <a:defRPr lang="zh-CN" sz="12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sldNum" sz="quarter" idx="4"/>
          </p:nvPr>
        </p:nvSpPr>
        <p:spPr>
          <a:xfrm>
            <a:off x="64579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371475" y="1120775"/>
            <a:ext cx="8435975" cy="5313362"/>
          </a:xfrm>
          <a:prstGeom prst="rect">
            <a:avLst/>
          </a:prstGeom>
          <a:ln/>
        </p:spPr>
        <p:txBody>
          <a:bodyPr/>
          <a:lstStyle>
            <a:lvl1pPr/>
            <a:lvl2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</p:txBody>
      </p:sp>
      <p:sp>
        <p:nvSpPr>
          <p:cNvPr id="7" name=""/>
          <p:cNvSpPr/>
          <p:nvPr>
            <p:ph type="title" idx="0"/>
          </p:nvPr>
        </p:nvSpPr>
        <p:spPr>
          <a:xfrm>
            <a:off x="371475" y="166687"/>
            <a:ext cx="8435975" cy="64135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8"/>
    <p:sldLayoutId r:id="rId52"/>
    <p:sldLayoutId r:id="rId58"/>
    <p:sldLayoutId r:id="rId86"/>
    <p:sldLayoutId r:id="rId5"/>
  </p:sldLayoutIdLst>
  <p:txStyles>
    <p:titleStyle>
      <a:lvl1pPr marL="0" indent="0" algn="l" defTabSz="685800" rtl="0" fontAlgn="base">
        <a:spcBef>
          <a:spcPct val="0"/>
        </a:spcBef>
        <a:spcAft>
          <a:spcPct val="0"/>
        </a:spcAft>
        <a:defRPr lang="en-US" sz="3200" b="1">
          <a:solidFill>
            <a:srgbClr val="218E8C"/>
          </a:solidFill>
          <a:latin typeface="微软雅黑"/>
        </a:defRPr>
      </a:lvl1pPr>
      <a:lvl2pPr marL="0" indent="0" algn="l" defTabSz="685800" rtl="0" fontAlgn="base">
        <a:spcBef>
          <a:spcPct val="0"/>
        </a:spcBef>
        <a:spcAft>
          <a:spcPct val="0"/>
        </a:spcAft>
        <a:defRPr lang="en-US" sz="3200" b="1">
          <a:solidFill>
            <a:srgbClr val="218E8C"/>
          </a:solidFill>
          <a:latin typeface="微软雅黑"/>
        </a:defRPr>
      </a:lvl2pPr>
      <a:lvl3pPr marL="0" indent="0" algn="l" defTabSz="685800" rtl="0" fontAlgn="base">
        <a:spcBef>
          <a:spcPct val="0"/>
        </a:spcBef>
        <a:spcAft>
          <a:spcPct val="0"/>
        </a:spcAft>
        <a:defRPr lang="en-US" sz="3200" b="1">
          <a:solidFill>
            <a:srgbClr val="218E8C"/>
          </a:solidFill>
          <a:latin typeface="微软雅黑"/>
        </a:defRPr>
      </a:lvl3pPr>
      <a:lvl4pPr marL="0" indent="0" algn="l" defTabSz="685800" rtl="0" fontAlgn="base">
        <a:spcBef>
          <a:spcPct val="0"/>
        </a:spcBef>
        <a:spcAft>
          <a:spcPct val="0"/>
        </a:spcAft>
        <a:defRPr lang="en-US" sz="3200" b="1">
          <a:solidFill>
            <a:srgbClr val="218E8C"/>
          </a:solidFill>
          <a:latin typeface="微软雅黑"/>
        </a:defRPr>
      </a:lvl4pPr>
      <a:lvl5pPr marL="0" indent="0" algn="l" defTabSz="685800" rtl="0" fontAlgn="base">
        <a:spcBef>
          <a:spcPct val="0"/>
        </a:spcBef>
        <a:spcAft>
          <a:spcPct val="0"/>
        </a:spcAft>
        <a:defRPr lang="en-US" sz="3200" b="1">
          <a:solidFill>
            <a:srgbClr val="218E8C"/>
          </a:solidFill>
          <a:latin typeface="微软雅黑"/>
        </a:defRPr>
      </a:lvl5pPr>
      <a:lvl6pPr marL="0" indent="0" algn="l" defTabSz="685800" rtl="0" fontAlgn="base">
        <a:spcBef>
          <a:spcPct val="0"/>
        </a:spcBef>
        <a:spcAft>
          <a:spcPct val="0"/>
        </a:spcAft>
        <a:defRPr lang="en-US" sz="3200" b="1">
          <a:solidFill>
            <a:srgbClr val="218E8C"/>
          </a:solidFill>
          <a:latin typeface="微软雅黑"/>
        </a:defRPr>
      </a:lvl6pPr>
      <a:lvl7pPr marL="0" indent="0" algn="l" defTabSz="685800" rtl="0" fontAlgn="base">
        <a:spcBef>
          <a:spcPct val="0"/>
        </a:spcBef>
        <a:spcAft>
          <a:spcPct val="0"/>
        </a:spcAft>
        <a:defRPr lang="en-US" sz="3200" b="1">
          <a:solidFill>
            <a:srgbClr val="218E8C"/>
          </a:solidFill>
          <a:latin typeface="微软雅黑"/>
        </a:defRPr>
      </a:lvl7pPr>
      <a:lvl8pPr marL="0" indent="0" algn="l" defTabSz="685800" rtl="0" fontAlgn="base">
        <a:spcBef>
          <a:spcPct val="0"/>
        </a:spcBef>
        <a:spcAft>
          <a:spcPct val="0"/>
        </a:spcAft>
        <a:defRPr lang="en-US" sz="3200" b="1">
          <a:solidFill>
            <a:srgbClr val="218E8C"/>
          </a:solidFill>
          <a:latin typeface="微软雅黑"/>
        </a:defRPr>
      </a:lvl8pPr>
      <a:lvl9pPr marL="0" indent="0" algn="l" defTabSz="685800" rtl="0" fontAlgn="base">
        <a:spcBef>
          <a:spcPct val="0"/>
        </a:spcBef>
        <a:spcAft>
          <a:spcPct val="0"/>
        </a:spcAft>
        <a:defRPr lang="en-US" sz="3200" b="1">
          <a:solidFill>
            <a:srgbClr val="218E8C"/>
          </a:solidFill>
          <a:latin typeface="微软雅黑"/>
        </a:defRPr>
      </a:lvl9pPr>
    </p:titleStyle>
    <p:bodyStyle>
      <a:lvl1pPr marL="361950" indent="-361950" algn="just" defTabSz="685800" rtl="0" fontAlgn="base">
        <a:spcBef>
          <a:spcPts val="1152"/>
        </a:spcBef>
        <a:spcAft>
          <a:spcPct val="0"/>
        </a:spcAft>
        <a:buClr>
          <a:srgbClr val="2cbebb"/>
        </a:buClr>
        <a:buSzPct val="80000"/>
        <a:buFont typeface="Webdings"/>
        <a:buChar char="Ù"/>
        <a:defRPr lang="en-US" sz="2400" b="1">
          <a:solidFill>
            <a:srgbClr val="218E8C"/>
          </a:solidFill>
          <a:latin typeface="幼圆"/>
        </a:defRPr>
      </a:lvl1pPr>
      <a:lvl2pPr algn="l" rtl="0">
        <a:spcBef>
          <a:spcPct val="0"/>
        </a:spcBef>
        <a:spcAft>
          <a:spcPts val="96"/>
        </a:spcAft>
        <a:buNone/>
        <a:defRPr lang="en-US" sz="1600">
          <a:solidFill>
            <a:srgbClr val="5f5f5f"/>
          </a:solidFill>
          <a:latin typeface="幼圆"/>
        </a:defRPr>
      </a:lvl2pPr>
      <a:lvl3pPr marL="857250" indent="-171450" algn="l" rtl="0">
        <a:spcBef>
          <a:spcPts val="360"/>
        </a:spcBef>
        <a:spcAft>
          <a:spcPct val="0"/>
        </a:spcAft>
        <a:buNone/>
        <a:defRPr lang="en-US" sz="1500">
          <a:solidFill>
            <a:srgbClr val="5f5f5f"/>
          </a:solidFill>
          <a:latin typeface="Calibri"/>
        </a:defRPr>
      </a:lvl3pPr>
      <a:lvl4pPr marL="1200150" indent="-171450" algn="l" rtl="0">
        <a:spcBef>
          <a:spcPts val="360"/>
        </a:spcBef>
        <a:buClr>
          <a:srgbClr val="2cbebb"/>
        </a:buClr>
        <a:buFont typeface="Webdings"/>
        <a:buChar char="Ù"/>
        <a:defRPr lang="en-US" sz="1300">
          <a:solidFill>
            <a:srgbClr val="5f5f5f"/>
          </a:solidFill>
          <a:latin typeface="Calibri"/>
        </a:defRPr>
      </a:lvl4pPr>
      <a:lvl5pPr marL="1543050" indent="-171450" algn="l" rtl="0">
        <a:spcBef>
          <a:spcPts val="360"/>
        </a:spcBef>
        <a:buClr>
          <a:srgbClr val="2cbebb"/>
        </a:buClr>
        <a:buFont typeface="Webdings"/>
        <a:buChar char="Ù"/>
        <a:defRPr lang="en-US" sz="1300">
          <a:solidFill>
            <a:srgbClr val="5f5f5f"/>
          </a:solidFill>
          <a:latin typeface="Calibri"/>
        </a:defRPr>
      </a:lvl5pPr>
      <a:lvl6pPr marL="361950" indent="-361950" algn="just" defTabSz="685800" rtl="0" fontAlgn="base">
        <a:spcBef>
          <a:spcPts val="1152"/>
        </a:spcBef>
        <a:spcAft>
          <a:spcPct val="0"/>
        </a:spcAft>
        <a:buClr>
          <a:srgbClr val="2cbebb"/>
        </a:buClr>
        <a:buSzPct val="80000"/>
        <a:buFont typeface="Webdings"/>
        <a:buChar char="Ù"/>
        <a:defRPr lang="en-US" sz="2400" b="1">
          <a:solidFill>
            <a:srgbClr val="218E8C"/>
          </a:solidFill>
          <a:latin typeface="幼圆"/>
        </a:defRPr>
      </a:lvl6pPr>
      <a:lvl7pPr marL="361950" indent="-361950" algn="just" defTabSz="685800" rtl="0" fontAlgn="base">
        <a:spcBef>
          <a:spcPts val="1152"/>
        </a:spcBef>
        <a:spcAft>
          <a:spcPct val="0"/>
        </a:spcAft>
        <a:buClr>
          <a:srgbClr val="2cbebb"/>
        </a:buClr>
        <a:buSzPct val="80000"/>
        <a:buFont typeface="Webdings"/>
        <a:buChar char="Ù"/>
        <a:defRPr lang="en-US" sz="2400" b="1">
          <a:solidFill>
            <a:srgbClr val="218E8C"/>
          </a:solidFill>
          <a:latin typeface="幼圆"/>
        </a:defRPr>
      </a:lvl7pPr>
      <a:lvl8pPr marL="361950" indent="-361950" algn="just" defTabSz="685800" rtl="0" fontAlgn="base">
        <a:spcBef>
          <a:spcPts val="1152"/>
        </a:spcBef>
        <a:spcAft>
          <a:spcPct val="0"/>
        </a:spcAft>
        <a:buClr>
          <a:srgbClr val="2cbebb"/>
        </a:buClr>
        <a:buSzPct val="80000"/>
        <a:buFont typeface="Webdings"/>
        <a:buChar char="Ù"/>
        <a:defRPr lang="en-US" sz="2400" b="1">
          <a:solidFill>
            <a:srgbClr val="218E8C"/>
          </a:solidFill>
          <a:latin typeface="幼圆"/>
        </a:defRPr>
      </a:lvl8pPr>
      <a:lvl9pPr marL="361950" indent="-361950" algn="just" defTabSz="685800" rtl="0" fontAlgn="base">
        <a:spcBef>
          <a:spcPts val="1152"/>
        </a:spcBef>
        <a:spcAft>
          <a:spcPct val="0"/>
        </a:spcAft>
        <a:buClr>
          <a:srgbClr val="2cbebb"/>
        </a:buClr>
        <a:buSzPct val="80000"/>
        <a:buFont typeface="Webdings"/>
        <a:buChar char="Ù"/>
        <a:defRPr lang="en-US" sz="2400" b="1">
          <a:solidFill>
            <a:srgbClr val="218E8C"/>
          </a:solidFill>
          <a:latin typeface="幼圆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83" Type="http://schemas.openxmlformats.org/officeDocument/2006/relationships/image" Target="/ppt/media/image66.wmf" /><Relationship Id="rId84" Type="http://schemas.openxmlformats.org/officeDocument/2006/relationships/image" Target="/ppt/media/image67.wmf" /><Relationship Id="rId8" Type="http://schemas.openxmlformats.org/officeDocument/2006/relationships/slideLayout" Target="/ppt/slideLayouts/slideLayout2.xml" /></Relationships>
</file>

<file path=ppt/slides/_rels/slide11.xml.rels>&#65279;<?xml version="1.0" encoding="utf-8"?><Relationships xmlns="http://schemas.openxmlformats.org/package/2006/relationships"><Relationship Id="rId87" Type="http://schemas.openxmlformats.org/officeDocument/2006/relationships/image" Target="/ppt/media/image68.wmf" /><Relationship Id="rId88" Type="http://schemas.openxmlformats.org/officeDocument/2006/relationships/image" Target="/ppt/media/image69.wmf" /><Relationship Id="rId86" Type="http://schemas.openxmlformats.org/officeDocument/2006/relationships/slideLayout" Target="/ppt/slideLayouts/slideLayout5.xml" /></Relationships>
</file>

<file path=ppt/slides/_rels/slide12.xml.rels>&#65279;<?xml version="1.0" encoding="utf-8"?><Relationships xmlns="http://schemas.openxmlformats.org/package/2006/relationships"><Relationship Id="rId90" Type="http://schemas.openxmlformats.org/officeDocument/2006/relationships/image" Target="/ppt/media/image70.wmf" /><Relationship Id="rId91" Type="http://schemas.openxmlformats.org/officeDocument/2006/relationships/image" Target="/ppt/media/image71.png" /><Relationship Id="rId92" Type="http://schemas.openxmlformats.org/officeDocument/2006/relationships/image" Target="/ppt/media/image72.png" /><Relationship Id="rId8" Type="http://schemas.openxmlformats.org/officeDocument/2006/relationships/slideLayout" Target="/ppt/slideLayouts/slideLayout2.xml" /></Relationships>
</file>

<file path=ppt/slides/_rels/slide13.xml.rels>&#65279;<?xml version="1.0" encoding="utf-8"?><Relationships xmlns="http://schemas.openxmlformats.org/package/2006/relationships"><Relationship Id="rId94" Type="http://schemas.openxmlformats.org/officeDocument/2006/relationships/image" Target="/ppt/media/image73.wmf" /><Relationship Id="rId95" Type="http://schemas.openxmlformats.org/officeDocument/2006/relationships/image" Target="/ppt/media/image74.wmf" /><Relationship Id="rId8" Type="http://schemas.openxmlformats.org/officeDocument/2006/relationships/slideLayout" Target="/ppt/slideLayouts/slideLayout2.xml" /></Relationships>
</file>

<file path=ppt/slides/_rels/slide14.xml.rels>&#65279;<?xml version="1.0" encoding="utf-8"?><Relationships xmlns="http://schemas.openxmlformats.org/package/2006/relationships"><Relationship Id="rId8" Type="http://schemas.openxmlformats.org/officeDocument/2006/relationships/slideLayout" Target="/ppt/slideLayouts/slideLayout2.xml" /></Relationships>
</file>

<file path=ppt/slides/_rels/slide15.xml.rels>&#65279;<?xml version="1.0" encoding="utf-8"?><Relationships xmlns="http://schemas.openxmlformats.org/package/2006/relationships"><Relationship Id="rId52" Type="http://schemas.openxmlformats.org/officeDocument/2006/relationships/slideLayout" Target="/ppt/slideLayouts/slideLayout3.xml" /></Relationships>
</file>

<file path=ppt/slides/_rels/slide2.xml.rels>&#65279;<?xml version="1.0" encoding="utf-8"?><Relationships xmlns="http://schemas.openxmlformats.org/package/2006/relationships"><Relationship Id="rId9" Type="http://schemas.openxmlformats.org/officeDocument/2006/relationships/image" Target="/ppt/media/image2.wmf" /><Relationship Id="rId10" Type="http://schemas.openxmlformats.org/officeDocument/2006/relationships/image" Target="/ppt/media/image3.wmf" /><Relationship Id="rId11" Type="http://schemas.openxmlformats.org/officeDocument/2006/relationships/image" Target="/ppt/media/image4.wmf" /><Relationship Id="rId12" Type="http://schemas.openxmlformats.org/officeDocument/2006/relationships/image" Target="/ppt/media/image5.wmf" /><Relationship Id="rId8" Type="http://schemas.openxmlformats.org/officeDocument/2006/relationships/slideLayout" Target="/ppt/slideLayouts/slideLayout2.xml" /></Relationships>
</file>

<file path=ppt/slides/_rels/slide3.xml.rels>&#65279;<?xml version="1.0" encoding="utf-8"?><Relationships xmlns="http://schemas.openxmlformats.org/package/2006/relationships"><Relationship Id="rId14" Type="http://schemas.openxmlformats.org/officeDocument/2006/relationships/image" Target="/ppt/media/image6.wmf" /><Relationship Id="rId15" Type="http://schemas.openxmlformats.org/officeDocument/2006/relationships/image" Target="/ppt/media/image7.wmf" /><Relationship Id="rId16" Type="http://schemas.openxmlformats.org/officeDocument/2006/relationships/image" Target="/ppt/media/image8.wmf" /><Relationship Id="rId17" Type="http://schemas.openxmlformats.org/officeDocument/2006/relationships/image" Target="/ppt/media/image9.wmf" /><Relationship Id="rId18" Type="http://schemas.openxmlformats.org/officeDocument/2006/relationships/image" Target="/ppt/media/image10.wmf" /><Relationship Id="rId19" Type="http://schemas.openxmlformats.org/officeDocument/2006/relationships/image" Target="/ppt/media/image11.wmf" /><Relationship Id="rId20" Type="http://schemas.openxmlformats.org/officeDocument/2006/relationships/image" Target="/ppt/media/image12.wmf" /><Relationship Id="rId21" Type="http://schemas.openxmlformats.org/officeDocument/2006/relationships/image" Target="/ppt/media/image13.wmf" /><Relationship Id="rId22" Type="http://schemas.openxmlformats.org/officeDocument/2006/relationships/image" Target="/ppt/media/image14.wmf" /><Relationship Id="rId23" Type="http://schemas.openxmlformats.org/officeDocument/2006/relationships/image" Target="/ppt/media/image15.wmf" /><Relationship Id="rId24" Type="http://schemas.openxmlformats.org/officeDocument/2006/relationships/image" Target="/ppt/media/image16.wmf" /><Relationship Id="rId25" Type="http://schemas.openxmlformats.org/officeDocument/2006/relationships/image" Target="/ppt/media/image17.wmf" /><Relationship Id="rId26" Type="http://schemas.openxmlformats.org/officeDocument/2006/relationships/image" Target="/ppt/media/image18.wmf" /><Relationship Id="rId27" Type="http://schemas.openxmlformats.org/officeDocument/2006/relationships/image" Target="/ppt/media/image19.wmf" /><Relationship Id="rId28" Type="http://schemas.openxmlformats.org/officeDocument/2006/relationships/image" Target="/ppt/media/image20.wmf" /><Relationship Id="rId29" Type="http://schemas.openxmlformats.org/officeDocument/2006/relationships/image" Target="/ppt/media/image21.wmf" /><Relationship Id="rId30" Type="http://schemas.openxmlformats.org/officeDocument/2006/relationships/image" Target="/ppt/media/image22.wmf" /><Relationship Id="rId31" Type="http://schemas.openxmlformats.org/officeDocument/2006/relationships/image" Target="/ppt/media/image23.wmf" /><Relationship Id="rId32" Type="http://schemas.openxmlformats.org/officeDocument/2006/relationships/image" Target="/ppt/media/image24.wmf" /><Relationship Id="rId33" Type="http://schemas.openxmlformats.org/officeDocument/2006/relationships/image" Target="/ppt/media/image25.wmf" /><Relationship Id="rId34" Type="http://schemas.openxmlformats.org/officeDocument/2006/relationships/image" Target="/ppt/media/image26.wmf" /><Relationship Id="rId35" Type="http://schemas.openxmlformats.org/officeDocument/2006/relationships/image" Target="/ppt/media/image27.wmf" /><Relationship Id="rId36" Type="http://schemas.openxmlformats.org/officeDocument/2006/relationships/image" Target="/ppt/media/image28.wmf" /><Relationship Id="rId37" Type="http://schemas.openxmlformats.org/officeDocument/2006/relationships/image" Target="/ppt/media/image29.wmf" /><Relationship Id="rId38" Type="http://schemas.openxmlformats.org/officeDocument/2006/relationships/image" Target="/ppt/media/image30.wmf" /><Relationship Id="rId39" Type="http://schemas.openxmlformats.org/officeDocument/2006/relationships/image" Target="/ppt/media/image31.wmf" /><Relationship Id="rId40" Type="http://schemas.openxmlformats.org/officeDocument/2006/relationships/image" Target="/ppt/media/image32.wmf" /><Relationship Id="rId41" Type="http://schemas.openxmlformats.org/officeDocument/2006/relationships/image" Target="/ppt/media/image33.wmf" /><Relationship Id="rId42" Type="http://schemas.openxmlformats.org/officeDocument/2006/relationships/image" Target="/ppt/media/image34.wmf" /><Relationship Id="rId43" Type="http://schemas.openxmlformats.org/officeDocument/2006/relationships/image" Target="/ppt/media/image35.wmf" /><Relationship Id="rId44" Type="http://schemas.openxmlformats.org/officeDocument/2006/relationships/image" Target="/ppt/media/image36.png" /><Relationship Id="rId8" Type="http://schemas.openxmlformats.org/officeDocument/2006/relationships/slideLayout" Target="/ppt/slideLayouts/slideLayout2.xml" /></Relationships>
</file>

<file path=ppt/slides/_rels/slide4.xml.rels>&#65279;<?xml version="1.0" encoding="utf-8"?><Relationships xmlns="http://schemas.openxmlformats.org/package/2006/relationships"><Relationship Id="rId46" Type="http://schemas.openxmlformats.org/officeDocument/2006/relationships/image" Target="/ppt/media/image37.wmf" /><Relationship Id="rId47" Type="http://schemas.openxmlformats.org/officeDocument/2006/relationships/image" Target="/ppt/media/image38.wmf" /><Relationship Id="rId48" Type="http://schemas.openxmlformats.org/officeDocument/2006/relationships/image" Target="/ppt/media/image39.wmf" /><Relationship Id="rId49" Type="http://schemas.openxmlformats.org/officeDocument/2006/relationships/image" Target="/ppt/media/image40.wmf" /><Relationship Id="rId50" Type="http://schemas.openxmlformats.org/officeDocument/2006/relationships/image" Target="/ppt/media/image41.wmf" /><Relationship Id="rId8" Type="http://schemas.openxmlformats.org/officeDocument/2006/relationships/slideLayout" Target="/ppt/slideLayouts/slideLayout2.xml" /></Relationships>
</file>

<file path=ppt/slides/_rels/slide5.xml.rels>&#65279;<?xml version="1.0" encoding="utf-8"?><Relationships xmlns="http://schemas.openxmlformats.org/package/2006/relationships"><Relationship Id="rId53" Type="http://schemas.openxmlformats.org/officeDocument/2006/relationships/image" Target="/ppt/media/image42.wmf" /><Relationship Id="rId54" Type="http://schemas.openxmlformats.org/officeDocument/2006/relationships/image" Target="/ppt/media/image43.wmf" /><Relationship Id="rId55" Type="http://schemas.openxmlformats.org/officeDocument/2006/relationships/image" Target="/ppt/media/image44.wmf" /><Relationship Id="rId56" Type="http://schemas.openxmlformats.org/officeDocument/2006/relationships/image" Target="/ppt/media/image45.wmf" /><Relationship Id="rId52" Type="http://schemas.openxmlformats.org/officeDocument/2006/relationships/slideLayout" Target="/ppt/slideLayouts/slideLayout3.xml" /></Relationships>
</file>

<file path=ppt/slides/_rels/slide6.xml.rels>&#65279;<?xml version="1.0" encoding="utf-8"?><Relationships xmlns="http://schemas.openxmlformats.org/package/2006/relationships"><Relationship Id="rId59" Type="http://schemas.openxmlformats.org/officeDocument/2006/relationships/image" Target="/ppt/media/image46.wmf" /><Relationship Id="rId60" Type="http://schemas.openxmlformats.org/officeDocument/2006/relationships/image" Target="/ppt/media/image47.wmf" /><Relationship Id="rId61" Type="http://schemas.openxmlformats.org/officeDocument/2006/relationships/image" Target="/ppt/media/image48.wmf" /><Relationship Id="rId62" Type="http://schemas.openxmlformats.org/officeDocument/2006/relationships/image" Target="/ppt/media/image49.wmf" /><Relationship Id="rId58" Type="http://schemas.openxmlformats.org/officeDocument/2006/relationships/slideLayout" Target="/ppt/slideLayouts/slideLayout4.xml" /></Relationships>
</file>

<file path=ppt/slides/_rels/slide7.xml.rels>&#65279;<?xml version="1.0" encoding="utf-8"?><Relationships xmlns="http://schemas.openxmlformats.org/package/2006/relationships"><Relationship Id="rId64" Type="http://schemas.openxmlformats.org/officeDocument/2006/relationships/image" Target="/ppt/media/image50.wmf" /><Relationship Id="rId65" Type="http://schemas.openxmlformats.org/officeDocument/2006/relationships/image" Target="/ppt/media/image51.wmf" /><Relationship Id="rId66" Type="http://schemas.openxmlformats.org/officeDocument/2006/relationships/image" Target="/ppt/media/image52.wmf" /><Relationship Id="rId67" Type="http://schemas.openxmlformats.org/officeDocument/2006/relationships/image" Target="/ppt/media/image53.wmf" /><Relationship Id="rId68" Type="http://schemas.openxmlformats.org/officeDocument/2006/relationships/image" Target="/ppt/media/image54.wmf" /><Relationship Id="rId8" Type="http://schemas.openxmlformats.org/officeDocument/2006/relationships/slideLayout" Target="/ppt/slideLayouts/slideLayout2.xml" /></Relationships>
</file>

<file path=ppt/slides/_rels/slide8.xml.rels>&#65279;<?xml version="1.0" encoding="utf-8"?><Relationships xmlns="http://schemas.openxmlformats.org/package/2006/relationships"><Relationship Id="rId70" Type="http://schemas.openxmlformats.org/officeDocument/2006/relationships/image" Target="/ppt/media/image55.wmf" /><Relationship Id="rId71" Type="http://schemas.openxmlformats.org/officeDocument/2006/relationships/image" Target="/ppt/media/image56.wmf" /><Relationship Id="rId72" Type="http://schemas.openxmlformats.org/officeDocument/2006/relationships/image" Target="/ppt/media/image57.wmf" /><Relationship Id="rId73" Type="http://schemas.openxmlformats.org/officeDocument/2006/relationships/image" Target="/ppt/media/image58.wmf" /><Relationship Id="rId74" Type="http://schemas.openxmlformats.org/officeDocument/2006/relationships/image" Target="/ppt/media/image59.png" /><Relationship Id="rId75" Type="http://schemas.openxmlformats.org/officeDocument/2006/relationships/image" Target="/ppt/media/image60.png" /><Relationship Id="rId8" Type="http://schemas.openxmlformats.org/officeDocument/2006/relationships/slideLayout" Target="/ppt/slideLayouts/slideLayout2.xml" /></Relationships>
</file>

<file path=ppt/slides/_rels/slide9.xml.rels>&#65279;<?xml version="1.0" encoding="utf-8"?><Relationships xmlns="http://schemas.openxmlformats.org/package/2006/relationships"><Relationship Id="rId77" Type="http://schemas.openxmlformats.org/officeDocument/2006/relationships/image" Target="/ppt/media/image61.wmf" /><Relationship Id="rId78" Type="http://schemas.openxmlformats.org/officeDocument/2006/relationships/image" Target="/ppt/media/image62.wmf" /><Relationship Id="rId79" Type="http://schemas.openxmlformats.org/officeDocument/2006/relationships/image" Target="/ppt/media/image63.wmf" /><Relationship Id="rId80" Type="http://schemas.openxmlformats.org/officeDocument/2006/relationships/image" Target="/ppt/media/image64.png" /><Relationship Id="rId81" Type="http://schemas.openxmlformats.org/officeDocument/2006/relationships/image" Target="/ppt/media/image65.png" /><Relationship Id="rId8" Type="http://schemas.openxmlformats.org/officeDocument/2006/relationships/slideLayout" Target="/ppt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331912" y="2276475"/>
            <a:ext cx="6840537" cy="865187"/>
          </a:xfrm>
          <a:solidFill>
            <a:srgbClr val="FF3300"/>
          </a:solidFill>
          <a:ln>
            <a:solidFill>
              <a:srgbClr val="FF3300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>
                <a:ln>
                  <a:solidFill>
                    <a:srgbClr val="FF3300"/>
                  </a:solidFill>
                </a:ln>
                <a:solidFill>
                  <a:srgbClr val="FF3300"/>
                </a:solidFill>
                <a:latin typeface="宋体"/>
              </a:rPr>
              <a:t>22.2.4根与系数的关系（第1课时）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09600" y="1219200"/>
            <a:ext cx="7924800" cy="914400"/>
          </a:xfrm>
          <a:custGeom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  <a:cxn ang="0">
                <a:pos x="5" y="2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  <a:lnTo>
                  <a:pt x="5" y="2"/>
                </a:lnTo>
              </a:path>
            </a:pathLst>
          </a:custGeom>
          <a:ln w="25400" cap="flat">
            <a:solidFill>
              <a:srgbClr val="5f5f5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1981200" y="3962400"/>
            <a:ext cx="6511925" cy="0"/>
          </a:xfrm>
          <a:prstGeom prst="line">
            <a:avLst/>
          </a:prstGeom>
          <a:ln w="19050">
            <a:solidFill>
              <a:srgbClr val="5f5f5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5543550" y="188912"/>
            <a:ext cx="3600450" cy="396875"/>
          </a:xfrm>
          <a:prstGeom prst="rect">
            <a:avLst/>
          </a:prstGeom>
          <a:ln/>
        </p:spPr>
        <p:txBody>
          <a:bodyPr/>
          <a:lstStyle/>
          <a:p>
            <a:pPr algn="r">
              <a:buNone/>
            </a:pPr>
            <a:r>
              <a:rPr lang="en-US" sz="2000" b="1">
                <a:solidFill>
                  <a:srgbClr val="FF0066"/>
                </a:solidFill>
                <a:latin typeface="方正水柱简体"/>
              </a:rPr>
              <a:t>人教课标九上</a:t>
            </a:r>
            <a:r>
              <a:rPr lang="en-US" sz="2000" b="1">
                <a:solidFill>
                  <a:srgbClr val="FF0066"/>
                </a:solidFill>
                <a:latin typeface="Times New Roman"/>
              </a:rPr>
              <a:t>·</a:t>
            </a:r>
            <a:r>
              <a:rPr lang="en-US" sz="2000" b="1">
                <a:solidFill>
                  <a:srgbClr val="FF0066"/>
                </a:solidFill>
                <a:latin typeface="方正水柱简体"/>
              </a:rPr>
              <a:t>§</a:t>
            </a:r>
            <a:r>
              <a:rPr lang="en-US" sz="2000" b="1">
                <a:solidFill>
                  <a:srgbClr val="FF0066"/>
                </a:solidFill>
                <a:latin typeface="Times New Roman"/>
              </a:rPr>
              <a:t>22.3(2)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323850" y="652462"/>
            <a:ext cx="6076950" cy="1552575"/>
            <a:chOff x="0" y="0"/>
            <a:chExt cx="3828" cy="978"/>
          </a:xfrm>
        </p:grpSpPr>
        <p:sp>
          <p:nvSpPr>
            <p:cNvPr id="3" name=""/>
            <p:cNvSpPr/>
            <p:nvPr/>
          </p:nvSpPr>
          <p:spPr>
            <a:xfrm>
              <a:off x="204" y="411"/>
              <a:ext cx="3828" cy="97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>
              <a:off x="0" y="0"/>
              <a:ext cx="3819" cy="980"/>
            </a:xfrm>
            <a:prstGeom prst="rect">
              <a:avLst/>
            </a:prstGeom>
            <a:ln/>
          </p:spPr>
          <p:txBody>
            <a:bodyPr wrap="none"/>
            <a:lstStyle/>
            <a:p>
              <a:pPr>
                <a:buNone/>
              </a:pPr>
              <a:r>
                <a:rPr lang="en-US" sz="2400" b="1">
                  <a:solidFill>
                    <a:srgbClr val="00aeef"/>
                  </a:solidFill>
                  <a:latin typeface="Times New Roman"/>
                </a:rPr>
                <a:t>2、利用根与系数的关系，求一元二次方程</a:t>
              </a:r>
              <a:endParaRPr/>
            </a:p>
            <a:p>
              <a:pPr>
                <a:buNone/>
              </a:pPr>
              <a:r>
                <a:rPr lang="en-US" sz="2400" b="1">
                  <a:solidFill>
                    <a:srgbClr val="00aeef"/>
                  </a:solidFill>
                  <a:latin typeface="Times New Roman"/>
                </a:rPr>
                <a:t>          </a:t>
              </a:r>
              <a:endParaRPr/>
            </a:p>
            <a:p>
              <a:pPr>
                <a:buNone/>
              </a:pPr>
              <a:r>
                <a:rPr lang="en-US" sz="2400" b="1">
                  <a:solidFill>
                    <a:srgbClr val="00aeef"/>
                  </a:solidFill>
                  <a:latin typeface="Times New Roman"/>
                </a:rPr>
                <a:t>          </a:t>
              </a:r>
              <a:endParaRPr/>
            </a:p>
            <a:p>
              <a:pPr>
                <a:buNone/>
              </a:pPr>
              <a:r>
                <a:rPr lang="en-US" sz="2400" b="1">
                  <a:solidFill>
                    <a:srgbClr val="00aeef"/>
                  </a:solidFill>
                  <a:latin typeface="Times New Roman"/>
                </a:rPr>
                <a:t>         两个根的；（1）平方和；（2）倒数和</a:t>
              </a:r>
              <a:endParaRPr/>
            </a:p>
          </p:txBody>
        </p:sp>
        <p:pic>
          <p:nvPicPr>
            <p:cNvPr id="66" name="" descr=""/>
            <p:cNvPicPr>
              <a:picLocks noChangeAspect="1" noChangeArrowheads="1"/>
            </p:cNvPicPr>
            <p:nvPr/>
          </p:nvPicPr>
          <p:blipFill>
            <a:blip r:embed="rId83"/>
            <a:srcRect/>
            <a:stretch>
              <a:fillRect/>
            </a:stretch>
          </p:blipFill>
          <p:spPr>
            <a:xfrm>
              <a:off x="1098" y="294"/>
              <a:ext cx="2128" cy="374"/>
            </a:xfrm>
            <a:prstGeom prst="rect">
              <a:avLst/>
            </a:prstGeom>
            <a:noFill/>
            <a:ln/>
          </p:spPr>
        </p:pic>
      </p:grpSp>
      <p:grpSp>
        <p:nvGrpSpPr>
          <p:cNvPr id="5" name=""/>
          <p:cNvGrpSpPr/>
          <p:nvPr/>
        </p:nvGrpSpPr>
        <p:grpSpPr>
          <a:xfrm>
            <a:off x="669925" y="2295525"/>
            <a:ext cx="6340475" cy="4302125"/>
            <a:chOff x="0" y="0"/>
            <a:chExt cx="3994" cy="2710"/>
          </a:xfrm>
        </p:grpSpPr>
        <p:sp>
          <p:nvSpPr>
            <p:cNvPr id="6" name=""/>
            <p:cNvSpPr/>
            <p:nvPr/>
          </p:nvSpPr>
          <p:spPr>
            <a:xfrm>
              <a:off x="422" y="1446"/>
              <a:ext cx="3994" cy="271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7" name=""/>
            <p:cNvSpPr/>
            <p:nvPr/>
          </p:nvSpPr>
          <p:spPr>
            <a:xfrm>
              <a:off x="0" y="0"/>
              <a:ext cx="3045" cy="288"/>
            </a:xfrm>
            <a:prstGeom prst="rect">
              <a:avLst/>
            </a:prstGeom>
            <a:ln/>
          </p:spPr>
          <p:txBody>
            <a:bodyPr wrap="none"/>
            <a:lstStyle/>
            <a:p>
              <a:pPr>
                <a:buNone/>
              </a:pPr>
              <a:r>
                <a:rPr lang="en-US" sz="2400" b="1">
                  <a:solidFill>
                    <a:srgbClr val="00aeef"/>
                  </a:solidFill>
                  <a:latin typeface="Times New Roman"/>
                </a:rPr>
                <a:t>解：设方程的两个根是x</a:t>
              </a:r>
              <a:r>
                <a:rPr lang="en-US" sz="2400" b="1">
                  <a:solidFill>
                    <a:srgbClr val="00aeef"/>
                  </a:solidFill>
                  <a:latin typeface="Times New Roman"/>
                </a:rPr>
                <a:t>1   </a:t>
              </a:r>
              <a:r>
                <a:rPr lang="en-US" sz="2400" b="1">
                  <a:solidFill>
                    <a:srgbClr val="00aeef"/>
                  </a:solidFill>
                  <a:latin typeface="Times New Roman"/>
                </a:rPr>
                <a:t>x</a:t>
              </a:r>
              <a:r>
                <a:rPr lang="en-US" sz="2400" b="1">
                  <a:solidFill>
                    <a:srgbClr val="00aeef"/>
                  </a:solidFill>
                  <a:latin typeface="Times New Roman"/>
                </a:rPr>
                <a:t>2</a:t>
              </a:r>
              <a:r>
                <a:rPr lang="en-US" sz="2400" b="1">
                  <a:solidFill>
                    <a:srgbClr val="00aeef"/>
                  </a:solidFill>
                  <a:latin typeface="Times New Roman"/>
                </a:rPr>
                <a:t>，那么</a:t>
              </a:r>
              <a:endParaRPr/>
            </a:p>
          </p:txBody>
        </p:sp>
        <p:pic>
          <p:nvPicPr>
            <p:cNvPr id="67" name="" descr=""/>
            <p:cNvPicPr>
              <a:picLocks noChangeAspect="1" noChangeArrowheads="1"/>
            </p:cNvPicPr>
            <p:nvPr/>
          </p:nvPicPr>
          <p:blipFill>
            <a:blip r:embed="rId84"/>
            <a:srcRect/>
            <a:stretch>
              <a:fillRect/>
            </a:stretch>
          </p:blipFill>
          <p:spPr>
            <a:xfrm>
              <a:off x="394" y="214"/>
              <a:ext cx="3600" cy="2496"/>
            </a:xfrm>
            <a:prstGeom prst="rect">
              <a:avLst/>
            </a:prstGeom>
            <a:noFill/>
            <a:ln/>
          </p:spPr>
        </p:pic>
      </p:grpSp>
      <p:sp>
        <p:nvSpPr>
          <p:cNvPr id="8" name=""/>
          <p:cNvSpPr/>
          <p:nvPr/>
        </p:nvSpPr>
        <p:spPr>
          <a:xfrm>
            <a:off x="176212" y="188912"/>
            <a:ext cx="1371600" cy="457200"/>
          </a:xfr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>
                <a:ln>
                  <a:solidFill>
                    <a:srgbClr val="FF0000"/>
                  </a:solidFill>
                </a:ln>
                <a:solidFill>
                  <a:srgbClr val="FFFFFF"/>
                </a:solidFill>
                <a:latin typeface="宋体"/>
              </a:rPr>
              <a:t>练兵场</a:t>
            </a:r>
            <a:endParaRPr/>
          </a:p>
        </p:txBody>
      </p:sp>
      <p:sp>
        <p:nvSpPr>
          <p:cNvPr id="9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755650" y="1484312"/>
            <a:ext cx="7848600" cy="34147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/>
              </a:rPr>
              <a:t>3</a:t>
            </a:r>
            <a:r>
              <a:rPr lang="en-US" sz="3200" b="1">
                <a:latin typeface="Times New Roman"/>
              </a:rPr>
              <a:t>：已知方程      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>
                <a:latin typeface="Times New Roman"/>
              </a:rPr>
              <a:t>2</a:t>
            </a:r>
            <a:r>
              <a:rPr lang="en-US" sz="3200" b="1">
                <a:latin typeface="Times New Roman"/>
              </a:rPr>
              <a:t>＝</a:t>
            </a:r>
            <a:r>
              <a:rPr lang="en-US" sz="3200" b="1">
                <a:latin typeface="Times New Roman"/>
              </a:rPr>
              <a:t>2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>
                <a:latin typeface="Times New Roman"/>
              </a:rPr>
              <a:t>＋</a:t>
            </a:r>
            <a:r>
              <a:rPr lang="en-US" sz="3200" b="1">
                <a:latin typeface="Times New Roman"/>
              </a:rPr>
              <a:t>1</a:t>
            </a:r>
            <a:r>
              <a:rPr lang="en-US" sz="3200" b="1">
                <a:latin typeface="Times New Roman"/>
              </a:rPr>
              <a:t>的两根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>
                <a:latin typeface="Times New Roman"/>
              </a:rPr>
              <a:t>1</a:t>
            </a:r>
            <a:r>
              <a:rPr lang="en-US" sz="3200" b="1">
                <a:latin typeface="Times New Roman"/>
              </a:rPr>
              <a:t>,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>
                <a:latin typeface="Times New Roman"/>
              </a:rPr>
              <a:t>2</a:t>
            </a:r>
            <a:r>
              <a:rPr lang="en-US" sz="3200" b="1">
                <a:latin typeface="Times New Roman"/>
              </a:rPr>
              <a:t>，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latin typeface="Times New Roman"/>
              </a:rPr>
              <a:t>         不解方程，求下列各式的值</a:t>
            </a:r>
            <a:r>
              <a:rPr lang="en-US" sz="3200" b="1">
                <a:latin typeface="Times New Roman"/>
              </a:rPr>
              <a:t>. </a:t>
            </a:r>
            <a:r>
              <a:rPr lang="en-US" sz="800" b="1">
                <a:solidFill>
                  <a:srgbClr val="ffffff"/>
                </a:solidFill>
              </a:rPr>
              <a:t>Zxx..k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latin typeface="Times New Roman"/>
              </a:rPr>
              <a:t>（</a:t>
            </a:r>
            <a:r>
              <a:rPr lang="en-US" sz="3200" b="1">
                <a:latin typeface="Times New Roman"/>
              </a:rPr>
              <a:t>1</a:t>
            </a:r>
            <a:r>
              <a:rPr lang="en-US" sz="3200" b="1">
                <a:latin typeface="Times New Roman"/>
              </a:rPr>
              <a:t>）（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>
                <a:latin typeface="Times New Roman"/>
              </a:rPr>
              <a:t>1</a:t>
            </a:r>
            <a:r>
              <a:rPr lang="en-US" sz="3200" b="1">
                <a:latin typeface="Times New Roman"/>
              </a:rPr>
              <a:t>－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>
                <a:latin typeface="Times New Roman"/>
              </a:rPr>
              <a:t>2</a:t>
            </a:r>
            <a:r>
              <a:rPr lang="en-US" sz="3200" b="1">
                <a:latin typeface="Times New Roman"/>
              </a:rPr>
              <a:t>）</a:t>
            </a:r>
            <a:r>
              <a:rPr lang="en-US" sz="3200" b="1">
                <a:latin typeface="Times New Roman"/>
              </a:rPr>
              <a:t>2</a:t>
            </a:r>
            <a:r>
              <a:rPr lang="en-US" sz="3200" b="1">
                <a:latin typeface="Times New Roman"/>
              </a:rPr>
              <a:t>     </a:t>
            </a:r>
            <a:r>
              <a:rPr lang="en-US" sz="3200" b="1">
                <a:latin typeface="Times New Roman"/>
              </a:rPr>
              <a:t>（</a:t>
            </a:r>
            <a:r>
              <a:rPr lang="en-US" sz="3200" b="1">
                <a:latin typeface="Times New Roman"/>
              </a:rPr>
              <a:t>2</a:t>
            </a:r>
            <a:r>
              <a:rPr lang="en-US" sz="3200" b="1">
                <a:latin typeface="Times New Roman"/>
              </a:rPr>
              <a:t>）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>
                <a:latin typeface="Times New Roman"/>
              </a:rPr>
              <a:t>1</a:t>
            </a:r>
            <a:r>
              <a:rPr lang="en-US" sz="3200" b="1">
                <a:latin typeface="Times New Roman"/>
              </a:rPr>
              <a:t>3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>
                <a:latin typeface="Times New Roman"/>
              </a:rPr>
              <a:t>2</a:t>
            </a:r>
            <a:r>
              <a:rPr lang="en-US" sz="3200" b="1">
                <a:latin typeface="Times New Roman"/>
              </a:rPr>
              <a:t>＋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>
                <a:latin typeface="Times New Roman"/>
              </a:rPr>
              <a:t>1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>
                <a:latin typeface="Times New Roman"/>
              </a:rPr>
              <a:t>2</a:t>
            </a:r>
            <a:r>
              <a:rPr lang="en-US" sz="3200" b="1">
                <a:latin typeface="Times New Roman"/>
              </a:rPr>
              <a:t>3</a:t>
            </a:r>
            <a:r>
              <a:rPr lang="en-US" sz="3200" b="1">
                <a:latin typeface="Times New Roman"/>
              </a:rPr>
              <a:t>    </a:t>
            </a:r>
            <a:endParaRPr/>
          </a:p>
          <a:p>
            <a:pPr>
              <a:spcBef>
                <a:spcPct val="50000"/>
              </a:spcBef>
            </a:pPr>
            <a:endParaRPr lang="en-US" sz="3200" b="1">
              <a:latin typeface="Times New Roman"/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latin typeface="Times New Roman"/>
              </a:rPr>
              <a:t>（</a:t>
            </a:r>
            <a:r>
              <a:rPr lang="en-US" sz="2800" b="1">
                <a:latin typeface="Times New Roman"/>
              </a:rPr>
              <a:t>3</a:t>
            </a:r>
            <a:r>
              <a:rPr lang="en-US" sz="2800" b="1">
                <a:latin typeface="Times New Roman"/>
              </a:rPr>
              <a:t>）</a:t>
            </a:r>
            <a:endParaRPr/>
          </a:p>
        </p:txBody>
      </p:sp>
      <p:pic>
        <p:nvPicPr>
          <p:cNvPr id="68" name="" descr=""/>
          <p:cNvPicPr>
            <a:picLocks noChangeAspect="1" noChangeArrowheads="1"/>
          </p:cNvPicPr>
          <p:nvPr/>
        </p:nvPicPr>
        <p:blipFill>
          <a:blip r:embed="rId87"/>
          <a:srcRect/>
          <a:stretch>
            <a:fillRect/>
          </a:stretch>
        </p:blipFill>
        <p:spPr>
          <a:xfrm>
            <a:off x="3419475" y="1412875"/>
            <a:ext cx="273050" cy="792162"/>
          </a:xfrm>
          <a:prstGeom prst="rect">
            <a:avLst/>
          </a:prstGeom>
          <a:noFill/>
          <a:ln/>
        </p:spPr>
      </p:pic>
      <p:pic>
        <p:nvPicPr>
          <p:cNvPr id="69" name="" descr=""/>
          <p:cNvPicPr>
            <a:picLocks noChangeAspect="1" noChangeArrowheads="1"/>
          </p:cNvPicPr>
          <p:nvPr/>
        </p:nvPicPr>
        <p:blipFill>
          <a:blip r:embed="rId88"/>
          <a:srcRect/>
          <a:stretch>
            <a:fillRect/>
          </a:stretch>
        </p:blipFill>
        <p:spPr>
          <a:xfrm>
            <a:off x="1784350" y="3860800"/>
            <a:ext cx="1844675" cy="1874837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solidFill>
            <a:srgbClr val="000000"/>
          </a:solidFill>
          <a:ln>
            <a:solidFill>
              <a:srgbClr val="000000"/>
            </a:solidFill>
          </a:ln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/>
            <a:r>
              <a:rPr sz="360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宋体"/>
              </a:rPr>
              <a:t>练兵场
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5137" y="2565400"/>
            <a:ext cx="8575675" cy="1189037"/>
          </a:xfrm>
          <a:prstGeom prst="rect">
            <a:avLst/>
          </a:prstGeom>
          <a:ln/>
        </p:spPr>
        <p:txBody>
          <a:bodyPr wrap="none"/>
          <a:lstStyle/>
          <a:p>
            <a:pPr>
              <a:buNone/>
            </a:pPr>
            <a:r>
              <a:rPr lang="en-US" sz="3600">
                <a:solidFill>
                  <a:srgbClr val="FF0000"/>
                </a:solidFill>
                <a:latin typeface="华文中宋"/>
              </a:rPr>
              <a:t>  2.应用一元二次方程的根与系数关系时，</a:t>
            </a:r>
            <a:endParaRPr/>
          </a:p>
          <a:p>
            <a:pPr>
              <a:buNone/>
            </a:pPr>
            <a:r>
              <a:rPr lang="en-US" sz="3600">
                <a:solidFill>
                  <a:srgbClr val="FF0000"/>
                </a:solidFill>
                <a:latin typeface="华文中宋"/>
              </a:rPr>
              <a:t>首先要把已知方程化成一般形式. 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4076700"/>
            <a:ext cx="8575675" cy="2287587"/>
          </a:xfrm>
          <a:prstGeom prst="rect">
            <a:avLst/>
          </a:prstGeom>
          <a:ln/>
        </p:spPr>
        <p:txBody>
          <a:bodyPr wrap="none"/>
          <a:lstStyle/>
          <a:p>
            <a:pPr>
              <a:buNone/>
            </a:pPr>
            <a:r>
              <a:rPr lang="en-US" sz="3600">
                <a:solidFill>
                  <a:srgbClr val="FF0000"/>
                </a:solidFill>
                <a:latin typeface="华文中宋"/>
              </a:rPr>
              <a:t>  3.应用一元二次方程的根与系数关系时，</a:t>
            </a:r>
            <a:endParaRPr/>
          </a:p>
          <a:p>
            <a:pPr>
              <a:buNone/>
            </a:pPr>
            <a:r>
              <a:rPr lang="en-US" sz="3600">
                <a:solidFill>
                  <a:srgbClr val="FF0000"/>
                </a:solidFill>
                <a:latin typeface="华文中宋"/>
              </a:rPr>
              <a:t>要特别注意，方程有实根的条件，即在初</a:t>
            </a:r>
            <a:endParaRPr/>
          </a:p>
          <a:p>
            <a:pPr>
              <a:buNone/>
            </a:pPr>
            <a:r>
              <a:rPr lang="en-US" sz="3600">
                <a:solidFill>
                  <a:srgbClr val="FF0000"/>
                </a:solidFill>
                <a:latin typeface="华文中宋"/>
              </a:rPr>
              <a:t>中代数里，当且仅当             时，才</a:t>
            </a:r>
            <a:endParaRPr/>
          </a:p>
          <a:p>
            <a:pPr>
              <a:buNone/>
            </a:pPr>
            <a:r>
              <a:rPr lang="en-US" sz="3600">
                <a:solidFill>
                  <a:srgbClr val="FF0000"/>
                </a:solidFill>
                <a:latin typeface="华文中宋"/>
              </a:rPr>
              <a:t>能应用根与系数的关系.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68312" y="1628775"/>
            <a:ext cx="8480425" cy="641350"/>
          </a:xfrm>
          <a:prstGeom prst="rect">
            <a:avLst/>
          </a:prstGeom>
          <a:ln/>
        </p:spPr>
        <p:txBody>
          <a:bodyPr wrap="none"/>
          <a:lstStyle/>
          <a:p>
            <a:pPr>
              <a:buNone/>
            </a:pPr>
            <a:r>
              <a:rPr lang="en-US" sz="3600">
                <a:solidFill>
                  <a:srgbClr val="FF0000"/>
                </a:solidFill>
                <a:latin typeface="华文中宋"/>
              </a:rPr>
              <a:t>  1.一元二次方程根与系数的关系是什么?</a:t>
            </a:r>
            <a:endParaRPr/>
          </a:p>
        </p:txBody>
      </p:sp>
      <p:pic>
        <p:nvPicPr>
          <p:cNvPr id="70" name="" descr=""/>
          <p:cNvPicPr>
            <a:picLocks noChangeAspect="1" noChangeArrowheads="1"/>
          </p:cNvPicPr>
          <p:nvPr/>
        </p:nvPicPr>
        <p:blipFill>
          <a:blip r:embed="rId90"/>
          <a:srcRect/>
          <a:stretch>
            <a:fillRect/>
          </a:stretch>
        </p:blipFill>
        <p:spPr>
          <a:xfrm>
            <a:off x="4716462" y="5157787"/>
            <a:ext cx="2736850" cy="688975"/>
          </a:xfrm>
          <a:prstGeom prst="rect">
            <a:avLst/>
          </a:prstGeom>
          <a:noFill/>
          <a:ln/>
        </p:spPr>
      </p:pic>
      <p:sp>
        <p:nvSpPr>
          <p:cNvPr id="5" name=""/>
          <p:cNvSpPr/>
          <p:nvPr/>
        </p:nvSpPr>
        <p:spPr>
          <a:xfrm>
            <a:off x="2771775" y="404812"/>
            <a:ext cx="3673475" cy="990600"/>
          </a:xfrm>
          <a:gradFill rotWithShape="1">
            <a:gsLst>
              <a:gs pos="0">
                <a:srgbClr val="520402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rgbClr val="B2B2B2"/>
            </a:solidFill>
          </a:ln>
          <a:effectLst>
            <a:outerShdw algn="b" sy="50000">
              <a:srgbClr val="875B0D">
                <a:alpha val="68999"/>
              </a:srgbClr>
            </a:outerShdw>
          </a:effectLst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fontAlgn="auto"/>
            <a:r>
              <a:rPr sz="3600" kern="10">
                <a:ln w="12700">
                  <a:solidFill>
                    <a:srgbClr val="B2B2B2"/>
                  </a:solidFill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algn="b" sy="50000">
                    <a:srgbClr val="875B0D">
                      <a:alpha val="68999"/>
                    </a:srgbClr>
                  </a:outerShdw>
                </a:effectLst>
                <a:latin typeface="华文行楷"/>
              </a:rPr>
              <a:t>总结归纳</a:t>
            </a:r>
            <a:endParaRPr/>
          </a:p>
        </p:txBody>
      </p:sp>
      <p:pic>
        <p:nvPicPr>
          <p:cNvPr id="71" name="" descr=""/>
          <p:cNvPicPr>
            <a:picLocks noChangeAspect="1" noChangeArrowheads="1"/>
          </p:cNvPicPr>
          <p:nvPr/>
        </p:nvPicPr>
        <p:blipFill>
          <a:blip r:embed="rId91"/>
          <a:srcRect/>
          <a:stretch>
            <a:fillRect/>
          </a:stretch>
        </p:blipFill>
        <p:spPr>
          <a:xfrm>
            <a:off x="8640762" y="6418262"/>
            <a:ext cx="503237" cy="439737"/>
          </a:xfrm>
          <a:prstGeom prst="rect">
            <a:avLst/>
          </a:prstGeom>
          <a:noFill/>
          <a:ln/>
        </p:spPr>
      </p:pic>
      <p:pic>
        <p:nvPicPr>
          <p:cNvPr id="72" name="" descr=""/>
          <p:cNvPicPr>
            <a:picLocks noChangeAspect="1" noChangeArrowheads="1"/>
          </p:cNvPicPr>
          <p:nvPr/>
        </p:nvPicPr>
        <p:blipFill>
          <a:blip r:embed="rId92"/>
          <a:srcRect/>
          <a:stretch>
            <a:fillRect/>
          </a:stretch>
        </p:blipFill>
        <p:spPr>
          <a:xfrm>
            <a:off x="4670425" y="4768850"/>
            <a:ext cx="3111500" cy="1489075"/>
          </a:xfrm>
          <a:prstGeom prst="rect">
            <a:avLst/>
          </a:prstGeom>
          <a:noFill/>
          <a:ln/>
        </p:spPr>
      </p:pic>
      <p:sp>
        <p:nvSpPr>
          <p:cNvPr id="6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76262" y="1325562"/>
            <a:ext cx="8675687" cy="1311275"/>
          </a:xfrm>
          <a:prstGeom prst="rect">
            <a:avLst/>
          </a:prstGeom>
          <a:ln/>
        </p:spPr>
        <p:txBody>
          <a:bodyPr/>
          <a:lstStyle/>
          <a:p>
            <a:pPr>
              <a:buNone/>
            </a:pPr>
            <a:r>
              <a:rPr lang="en-US" sz="4000" b="1"/>
              <a:t>1</a:t>
            </a:r>
            <a:r>
              <a:rPr lang="en-US" sz="4000" b="1">
                <a:solidFill>
                  <a:srgbClr val="FF0000"/>
                </a:solidFill>
              </a:rPr>
              <a:t>.</a:t>
            </a:r>
            <a:r>
              <a:rPr lang="en-US" sz="3600" b="1">
                <a:solidFill>
                  <a:srgbClr val="FF0000"/>
                </a:solidFill>
              </a:rPr>
              <a:t> 已知方程                          的一个根      是2，求它的另一个根及k的值.</a:t>
            </a:r>
            <a:r>
              <a:rPr lang="en-US" sz="4000" b="1">
                <a:solidFill>
                  <a:srgbClr val="FF0000"/>
                </a:solidFill>
              </a:rPr>
              <a:t> </a:t>
            </a:r>
            <a:endParaRPr/>
          </a:p>
        </p:txBody>
      </p:sp>
      <p:pic>
        <p:nvPicPr>
          <p:cNvPr id="73" name="" descr=""/>
          <p:cNvPicPr>
            <a:picLocks noChangeAspect="1" noChangeArrowheads="1"/>
          </p:cNvPicPr>
          <p:nvPr/>
        </p:nvPicPr>
        <p:blipFill>
          <a:blip r:embed="rId94"/>
          <a:srcRect/>
          <a:stretch>
            <a:fillRect/>
          </a:stretch>
        </p:blipFill>
        <p:spPr>
          <a:xfrm>
            <a:off x="3384550" y="1454150"/>
            <a:ext cx="2952750" cy="617537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34925" y="3257550"/>
            <a:ext cx="7732712" cy="1250950"/>
          </a:xfrm>
          <a:prstGeom prst="rect">
            <a:avLst/>
          </a:prstGeom>
          <a:ln/>
        </p:spPr>
        <p:txBody>
          <a:bodyPr wrap="none"/>
          <a:lstStyle/>
          <a:p>
            <a:pPr>
              <a:buNone/>
            </a:pPr>
            <a:r>
              <a:rPr lang="en-US" sz="4000" b="1">
                <a:solidFill>
                  <a:srgbClr val="FF0000"/>
                </a:solidFill>
              </a:rPr>
              <a:t>    </a:t>
            </a:r>
            <a:r>
              <a:rPr lang="en-US" sz="4000" b="1"/>
              <a:t>2</a:t>
            </a:r>
            <a:r>
              <a:rPr lang="en-US" sz="4000" b="1">
                <a:solidFill>
                  <a:srgbClr val="FF0000"/>
                </a:solidFill>
              </a:rPr>
              <a:t>.</a:t>
            </a:r>
            <a:r>
              <a:rPr lang="en-US" sz="3600" b="1">
                <a:solidFill>
                  <a:srgbClr val="FF0000"/>
                </a:solidFill>
              </a:rPr>
              <a:t>方程                              的两根互</a:t>
            </a:r>
            <a:endParaRPr/>
          </a:p>
          <a:p>
            <a:pPr>
              <a:buNone/>
            </a:pPr>
            <a:r>
              <a:rPr lang="en-US" sz="3600" b="1">
                <a:solidFill>
                  <a:srgbClr val="FF0000"/>
                </a:solidFill>
              </a:rPr>
              <a:t>为倒数，求k的值.</a:t>
            </a:r>
            <a:endParaRPr/>
          </a:p>
        </p:txBody>
      </p:sp>
      <p:pic>
        <p:nvPicPr>
          <p:cNvPr id="74" name="" descr=""/>
          <p:cNvPicPr>
            <a:picLocks noChangeAspect="1" noChangeArrowheads="1"/>
          </p:cNvPicPr>
          <p:nvPr/>
        </p:nvPicPr>
        <p:blipFill>
          <a:blip r:embed="rId95"/>
          <a:srcRect/>
          <a:stretch>
            <a:fillRect/>
          </a:stretch>
        </p:blipFill>
        <p:spPr>
          <a:xfrm>
            <a:off x="2163762" y="3284537"/>
            <a:ext cx="3559175" cy="584200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323850" y="188912"/>
            <a:ext cx="1511300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3600" b="1"/>
              <a:t>作业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188912"/>
            <a:ext cx="2195512" cy="519112"/>
          </a:xfrm>
          <a:prstGeom prst="rect">
            <a:avLst/>
          </a:prstGeom>
          <a:solidFill>
            <a:srgbClr val="FFFF00"/>
          </a:solidFill>
          <a:ln/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2800" b="1">
                <a:solidFill>
                  <a:srgbClr val="FF0000"/>
                </a:solidFill>
                <a:latin typeface="Times New Roman"/>
              </a:rPr>
              <a:t>补充规律：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981075"/>
            <a:ext cx="871220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2400">
                <a:latin typeface="Times New Roman"/>
              </a:rPr>
              <a:t>两根均为负的条件： </a:t>
            </a:r>
            <a:r>
              <a:rPr lang="en-US" sz="2400" b="1">
                <a:latin typeface="Times New Roman"/>
              </a:rPr>
              <a:t>X</a:t>
            </a:r>
            <a:r>
              <a:rPr lang="en-US" sz="2400" b="1">
                <a:latin typeface="Times New Roman"/>
              </a:rPr>
              <a:t>1</a:t>
            </a:r>
            <a:r>
              <a:rPr lang="en-US" sz="2400" b="1">
                <a:latin typeface="Times New Roman"/>
              </a:rPr>
              <a:t>+X</a:t>
            </a:r>
            <a:r>
              <a:rPr lang="en-US" sz="2400" b="1">
                <a:latin typeface="Times New Roman"/>
              </a:rPr>
              <a:t>2</a:t>
            </a:r>
            <a:r>
              <a:rPr lang="en-US" sz="2400" b="1" u="sng">
                <a:latin typeface="Times New Roman"/>
              </a:rPr>
              <a:t>               </a:t>
            </a:r>
            <a:r>
              <a:rPr lang="en-US" sz="2400" b="1">
                <a:latin typeface="Times New Roman"/>
              </a:rPr>
              <a:t>且X</a:t>
            </a:r>
            <a:r>
              <a:rPr lang="en-US" sz="2400" b="1">
                <a:latin typeface="Times New Roman"/>
              </a:rPr>
              <a:t>1</a:t>
            </a:r>
            <a:r>
              <a:rPr lang="en-US" sz="2400" b="1">
                <a:latin typeface="Times New Roman"/>
              </a:rPr>
              <a:t>X</a:t>
            </a:r>
            <a:r>
              <a:rPr lang="en-US" sz="2400" b="1">
                <a:latin typeface="Times New Roman"/>
              </a:rPr>
              <a:t>2</a:t>
            </a:r>
            <a:r>
              <a:rPr lang="en-US" sz="2400" b="1" u="sng">
                <a:latin typeface="Times New Roman"/>
              </a:rPr>
              <a:t>                       .                                                     </a:t>
            </a:r>
            <a:r>
              <a:rPr lang="en-US" sz="2400" b="1">
                <a:latin typeface="Times New Roman"/>
              </a:rPr>
              <a:t>               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0" y="1773237"/>
            <a:ext cx="849630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2400">
                <a:latin typeface="Times New Roman"/>
              </a:rPr>
              <a:t>两根均为正的条件： </a:t>
            </a:r>
            <a:r>
              <a:rPr lang="en-US" sz="2400" b="1">
                <a:latin typeface="Times New Roman"/>
              </a:rPr>
              <a:t>X</a:t>
            </a:r>
            <a:r>
              <a:rPr lang="en-US" sz="2400" b="1">
                <a:latin typeface="Times New Roman"/>
              </a:rPr>
              <a:t>1</a:t>
            </a:r>
            <a:r>
              <a:rPr lang="en-US" sz="2400" b="1">
                <a:latin typeface="Times New Roman"/>
              </a:rPr>
              <a:t>+X</a:t>
            </a:r>
            <a:r>
              <a:rPr lang="en-US" sz="2400" b="1">
                <a:latin typeface="Times New Roman"/>
              </a:rPr>
              <a:t>2</a:t>
            </a:r>
            <a:r>
              <a:rPr lang="en-US" sz="2400" b="1" u="sng">
                <a:latin typeface="Times New Roman"/>
              </a:rPr>
              <a:t>               </a:t>
            </a:r>
            <a:r>
              <a:rPr lang="en-US" sz="2400" b="1">
                <a:latin typeface="Times New Roman"/>
              </a:rPr>
              <a:t>且X</a:t>
            </a:r>
            <a:r>
              <a:rPr lang="en-US" sz="2400" b="1">
                <a:latin typeface="Times New Roman"/>
              </a:rPr>
              <a:t>1</a:t>
            </a:r>
            <a:r>
              <a:rPr lang="en-US" sz="2400" b="1">
                <a:latin typeface="Times New Roman"/>
              </a:rPr>
              <a:t>X</a:t>
            </a:r>
            <a:r>
              <a:rPr lang="en-US" sz="2400" b="1">
                <a:latin typeface="Times New Roman"/>
              </a:rPr>
              <a:t>2 </a:t>
            </a:r>
            <a:r>
              <a:rPr lang="en-US" sz="2400" b="1" u="sng">
                <a:latin typeface="Times New Roman"/>
              </a:rPr>
              <a:t>             .</a:t>
            </a:r>
            <a:r>
              <a:rPr lang="en-US" sz="2400">
                <a:latin typeface="Times New Roman"/>
              </a:rPr>
              <a:t>                                                                     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0" y="2492375"/>
            <a:ext cx="13479462" cy="1006475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50000"/>
              </a:spcBef>
              <a:buNone/>
            </a:pPr>
            <a:r>
              <a:rPr lang="en-US" sz="2400">
                <a:latin typeface="Times New Roman"/>
              </a:rPr>
              <a:t>两根一正一负的条件： </a:t>
            </a:r>
            <a:r>
              <a:rPr lang="en-US" sz="2400" b="1">
                <a:latin typeface="Times New Roman"/>
              </a:rPr>
              <a:t>X</a:t>
            </a:r>
            <a:r>
              <a:rPr lang="en-US" sz="2400" b="1">
                <a:latin typeface="Times New Roman"/>
              </a:rPr>
              <a:t>1</a:t>
            </a:r>
            <a:r>
              <a:rPr lang="en-US" sz="2400" b="1">
                <a:latin typeface="Times New Roman"/>
              </a:rPr>
              <a:t>+X</a:t>
            </a:r>
            <a:r>
              <a:rPr lang="en-US" sz="2400" b="1">
                <a:latin typeface="Times New Roman"/>
              </a:rPr>
              <a:t>2 </a:t>
            </a:r>
            <a:r>
              <a:rPr lang="en-US" sz="2400" b="1" u="sng">
                <a:latin typeface="Times New Roman"/>
              </a:rPr>
              <a:t>              </a:t>
            </a:r>
            <a:r>
              <a:rPr lang="en-US" sz="2400" b="1">
                <a:latin typeface="Times New Roman"/>
              </a:rPr>
              <a:t>且X</a:t>
            </a:r>
            <a:r>
              <a:rPr lang="en-US" sz="2400" b="1">
                <a:latin typeface="Times New Roman"/>
              </a:rPr>
              <a:t>1</a:t>
            </a:r>
            <a:r>
              <a:rPr lang="en-US" sz="2400" b="1">
                <a:latin typeface="Times New Roman"/>
              </a:rPr>
              <a:t>X</a:t>
            </a:r>
            <a:r>
              <a:rPr lang="en-US" sz="2400" b="1">
                <a:latin typeface="Times New Roman"/>
              </a:rPr>
              <a:t>2</a:t>
            </a:r>
            <a:r>
              <a:rPr lang="en-US" sz="2400" b="1" u="sng">
                <a:latin typeface="Times New Roman"/>
              </a:rPr>
              <a:t>              .</a:t>
            </a:r>
            <a:endParaRPr/>
          </a:p>
          <a:p>
            <a:pPr>
              <a:spcBef>
                <a:spcPct val="50000"/>
              </a:spcBef>
              <a:buNone/>
            </a:pPr>
            <a:r>
              <a:rPr lang="en-US" sz="2400">
                <a:latin typeface="Times New Roman"/>
              </a:rPr>
              <a:t>当然，以上还必须满足一元二次方程有根的条件：</a:t>
            </a:r>
            <a:r>
              <a:rPr lang="en-US" sz="2400">
                <a:solidFill>
                  <a:srgbClr val="FF0000"/>
                </a:solidFill>
                <a:latin typeface="Times New Roman"/>
              </a:rPr>
              <a:t>b</a:t>
            </a:r>
            <a:r>
              <a:rPr lang="en-US" sz="2400" b="1">
                <a:solidFill>
                  <a:srgbClr val="FF0000"/>
                </a:solidFill>
                <a:latin typeface="Times New Roman"/>
              </a:rPr>
              <a:t>2</a:t>
            </a:r>
            <a:r>
              <a:rPr lang="en-US" sz="2400">
                <a:solidFill>
                  <a:srgbClr val="FF0000"/>
                </a:solidFill>
                <a:latin typeface="Times New Roman"/>
              </a:rPr>
              <a:t>-4ac≥0</a:t>
            </a:r>
            <a:r>
              <a:rPr lang="en-US" sz="2400">
                <a:latin typeface="Times New Roman"/>
              </a:rPr>
              <a:t>                                                                        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685800" y="914400"/>
            <a:ext cx="7772400" cy="5181600"/>
          </a:xfrm>
          <a:prstGeom prst="rect">
            <a:avLst/>
          </a:prstGeom>
          <a:ln/>
        </p:spPr>
        <p:txBody>
          <a:bodyPr/>
          <a:lstStyle/>
          <a:p>
            <a:pPr indent="-361950" algn="just" defTabSz="6858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218E8C"/>
                </a:solidFill>
                <a:latin typeface="楷体_GB2312"/>
              </a:rPr>
              <a:t>引申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:1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、若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ax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2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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bx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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c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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0 (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a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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0  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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0)</a:t>
            </a:r>
            <a:endParaRPr/>
          </a:p>
          <a:p>
            <a:pPr indent="-361950" algn="just" defTabSz="6858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218E8C"/>
                </a:solidFill>
                <a:latin typeface="楷体_GB2312"/>
              </a:rPr>
              <a:t>（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1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）若两根互为相反数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,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则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b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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0;</a:t>
            </a:r>
            <a:endParaRPr/>
          </a:p>
          <a:p>
            <a:pPr indent="-361950" algn="just" defTabSz="6858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218E8C"/>
                </a:solidFill>
                <a:latin typeface="楷体_GB2312"/>
              </a:rPr>
              <a:t>（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2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）若两根互为倒数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,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则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a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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c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;</a:t>
            </a:r>
            <a:endParaRPr/>
          </a:p>
          <a:p>
            <a:pPr indent="-361950" algn="just" defTabSz="6858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218E8C"/>
                </a:solidFill>
                <a:latin typeface="楷体_GB2312"/>
              </a:rPr>
              <a:t>（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3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）若一根为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0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,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则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c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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0</a:t>
            </a:r>
            <a:r>
              <a:rPr lang="en-US" sz="2800" b="1">
                <a:solidFill>
                  <a:srgbClr val="FF0000"/>
                </a:solidFill>
                <a:latin typeface="楷体_GB2312"/>
              </a:rPr>
              <a:t> 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;</a:t>
            </a:r>
            <a:endParaRPr/>
          </a:p>
          <a:p>
            <a:pPr indent="-361950" algn="just" defTabSz="6858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218E8C"/>
                </a:solidFill>
                <a:latin typeface="楷体_GB2312"/>
              </a:rPr>
              <a:t>（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4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）若一根为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1,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则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a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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b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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c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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0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 ;</a:t>
            </a:r>
            <a:endParaRPr/>
          </a:p>
          <a:p>
            <a:pPr indent="-361950" algn="just" defTabSz="6858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218E8C"/>
                </a:solidFill>
                <a:latin typeface="楷体_GB2312"/>
              </a:rPr>
              <a:t>（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5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）若一根为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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1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,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则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a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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b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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c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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0;</a:t>
            </a:r>
            <a:endParaRPr/>
          </a:p>
          <a:p>
            <a:pPr indent="-361950" algn="just" defTabSz="6858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218E8C"/>
                </a:solidFill>
                <a:latin typeface="楷体_GB2312"/>
              </a:rPr>
              <a:t>（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6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）若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a</a:t>
            </a:r>
            <a:r>
              <a:rPr lang="en-US" sz="2800" b="1">
                <a:solidFill>
                  <a:srgbClr val="218E8C"/>
                </a:solidFill>
                <a:latin typeface="幼圆"/>
              </a:rPr>
              <a:t>、</a:t>
            </a:r>
            <a:r>
              <a:rPr lang="en-US" sz="2800" i="1">
                <a:solidFill>
                  <a:srgbClr val="218E8C"/>
                </a:solidFill>
                <a:latin typeface="幼圆"/>
              </a:rPr>
              <a:t>c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异号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,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方程一定有两个实数根</a:t>
            </a:r>
            <a:r>
              <a:rPr lang="en-US" sz="2800" b="1">
                <a:solidFill>
                  <a:srgbClr val="218E8C"/>
                </a:solidFill>
                <a:latin typeface="楷体_GB2312"/>
              </a:rPr>
              <a:t>.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973262" y="411162"/>
            <a:ext cx="7439025" cy="64135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600" b="1">
                <a:solidFill>
                  <a:srgbClr val="FF0000"/>
                </a:solidFill>
              </a:rPr>
              <a:t>1.</a:t>
            </a:r>
            <a:r>
              <a:rPr lang="en-US" sz="3600" b="1">
                <a:solidFill>
                  <a:srgbClr val="FF0000"/>
                </a:solidFill>
              </a:rPr>
              <a:t>一元二次方程的一般形式是什么？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3860800"/>
            <a:ext cx="8255000" cy="64135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600" b="1">
                <a:solidFill>
                  <a:srgbClr val="FF0000"/>
                </a:solidFill>
              </a:rPr>
              <a:t>3.</a:t>
            </a:r>
            <a:r>
              <a:rPr lang="en-US" sz="3600" b="1">
                <a:solidFill>
                  <a:srgbClr val="FF0000"/>
                </a:solidFill>
              </a:rPr>
              <a:t>一元二次方程的根的情况怎样确定？ </a:t>
            </a:r>
            <a:r>
              <a:rPr lang="en-US" sz="800" b="1">
                <a:solidFill>
                  <a:srgbClr val="ffffff"/>
                </a:solidFill>
              </a:rPr>
              <a:t>zxxk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187450" y="1844675"/>
            <a:ext cx="7650162" cy="76358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600" b="1">
                <a:solidFill>
                  <a:srgbClr val="FF0000"/>
                </a:solidFill>
              </a:rPr>
              <a:t>2.</a:t>
            </a:r>
            <a:r>
              <a:rPr lang="en-US" sz="3600" b="1">
                <a:solidFill>
                  <a:srgbClr val="FF0000"/>
                </a:solidFill>
              </a:rPr>
              <a:t>一元二次方程的求根公式是什么？</a:t>
            </a:r>
            <a:r>
              <a:rPr lang="en-US" sz="800">
                <a:solidFill>
                  <a:srgbClr val="ffffff"/>
                </a:solidFill>
              </a:rPr>
              <a:t>zxxk</a:t>
            </a:r>
            <a:endParaRPr/>
          </a:p>
          <a:p>
            <a:pPr/>
            <a:endParaRPr lang="en-US" sz="800" b="1">
              <a:solidFill>
                <a:srgbClr val="ffffff"/>
              </a:solidFill>
            </a:endParaRPr>
          </a:p>
        </p:txBody>
      </p:sp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2051050" y="1052512"/>
            <a:ext cx="4681537" cy="863600"/>
          </a:xfrm>
          <a:prstGeom prst="rect">
            <a:avLst/>
          </a:prstGeom>
          <a:noFill/>
          <a:ln/>
        </p:spPr>
      </p:pic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971550" y="5013325"/>
            <a:ext cx="2087562" cy="576262"/>
          </a:xfrm>
          <a:prstGeom prst="rect">
            <a:avLst/>
          </a:prstGeom>
          <a:noFill/>
          <a:ln/>
        </p:spPr>
      </p:pic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3492500" y="4437062"/>
            <a:ext cx="5329237" cy="1871662"/>
          </a:xfrm>
          <a:prstGeom prst="rect">
            <a:avLst/>
          </a:prstGeom>
          <a:noFill/>
          <a:ln/>
        </p:spPr>
      </p:pic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1979612" y="2492375"/>
            <a:ext cx="5976937" cy="1460500"/>
          </a:xfrm>
          <a:prstGeom prst="rect">
            <a:avLst/>
          </a:prstGeom>
          <a:noFill/>
          <a:ln/>
        </p:spPr>
      </p:pic>
      <p:sp>
        <p:nvSpPr>
          <p:cNvPr id="5" name=""/>
          <p:cNvSpPr/>
          <p:nvPr/>
        </p:nvSpPr>
        <p:spPr>
          <a:xfrm>
            <a:off x="3348037" y="4652962"/>
            <a:ext cx="73025" cy="1439862"/>
          </a:xfrm>
          <a:prstGeom prst="leftBrace">
            <a:avLst/>
          </a:prstGeom>
          <a:ln w="50800">
            <a:solidFill>
              <a:srgbClr val="5f5f5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323850" y="0"/>
            <a:ext cx="1150937" cy="1700212"/>
          </a:xfrm>
          <a:solidFill>
            <a:srgbClr val="0000FF"/>
          </a:solidFill>
          <a:ln>
            <a:solidFill>
              <a:srgbClr val="000000"/>
            </a:solidFill>
          </a:ln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/>
            <a:r>
              <a:rPr sz="360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  <a:latin typeface="宋体"/>
              </a:rPr>
              <a:t>回忆</a:t>
            </a:r>
            <a:endParaRPr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FF0000"/>
                </a:solidFill>
              </a:rPr>
              <a:t>填写下表：</a:t>
            </a:r>
            <a:endParaRPr/>
          </a:p>
        </p:txBody>
      </p:sp>
      <p:graphicFrame>
        <p:nvGraphicFramePr>
          <p:cNvPr id="3" name=""/>
          <p:cNvGraphicFramePr>
            <a:graphicFrameLocks noGrp="1"/>
          </p:cNvGraphicFramePr>
          <p:nvPr/>
        </p:nvGraphicFramePr>
        <p:xfrm>
          <a:off x="0" y="620712"/>
          <a:ext cx="9036050" cy="4176712"/>
        </p:xfrm>
        <a:graphic>
          <a:graphicData uri="http://schemas.openxmlformats.org/drawingml/2006/table">
            <a:tbl>
              <a:tblPr/>
              <a:tblGrid>
                <a:gridCol w="2520950"/>
                <a:gridCol w="790575"/>
                <a:gridCol w="900112"/>
                <a:gridCol w="1223962"/>
                <a:gridCol w="1223962"/>
                <a:gridCol w="1225550"/>
                <a:gridCol w="1150937"/>
              </a:tblGrid>
              <a:tr h="1371600">
                <a:tc row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en-US" sz="3600" b="1"/>
                    </a:p>
                    <a:p>
                      <a:pPr marL="0" indent="0" algn="ctr">
                        <a:buNone/>
                      </a:pPr>
                      <a:r>
                        <a:rPr lang="en-US" sz="2000" b="1"/>
                        <a:t>方程</a:t>
                      </a:r>
                      <a:endParaRPr/>
                    </a:p>
                  </a:txBody>
                  <a:tcPr anchor="t"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en-US" sz="2000" b="1"/>
                    </a:p>
                    <a:p>
                      <a:pPr marL="0" indent="0" algn="ctr">
                        <a:buNone/>
                      </a:pPr>
                      <a:r>
                        <a:rPr lang="en-US" sz="2000" b="1"/>
                        <a:t>两个根</a:t>
                      </a:r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000" b="1"/>
                        <a:t>两根之和</a:t>
                      </a:r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000" b="1"/>
                        <a:t>两根之积</a:t>
                      </a:r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000" b="1"/>
                        <a:t>a</a:t>
                      </a:r>
                      <a:r>
                        <a:rPr lang="en-US" sz="2000" b="1"/>
                        <a:t>与</a:t>
                      </a:r>
                      <a:r>
                        <a:rPr lang="en-US" sz="2000" b="1"/>
                        <a:t>b</a:t>
                      </a:r>
                      <a:r>
                        <a:rPr lang="en-US" sz="2000" b="1"/>
                        <a:t>之间关系</a:t>
                      </a:r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000" b="1"/>
                        <a:t>a</a:t>
                      </a:r>
                      <a:r>
                        <a:rPr lang="en-US" sz="2000" b="1"/>
                        <a:t>与</a:t>
                      </a:r>
                      <a:r>
                        <a:rPr lang="en-US" sz="2000" b="1"/>
                        <a:t>c</a:t>
                      </a:r>
                      <a:r>
                        <a:rPr lang="en-US" sz="2000" b="1"/>
                        <a:t>之间关系</a:t>
                      </a:r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715962">
                <a:tc vMerge="1"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649287"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576262"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863600"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2700337" y="2060575"/>
            <a:ext cx="509587" cy="622300"/>
          </a:xfrm>
          <a:prstGeom prst="rect">
            <a:avLst/>
          </a:prstGeom>
          <a:noFill/>
          <a:ln/>
        </p:spPr>
      </p:pic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3443287" y="2060575"/>
            <a:ext cx="552450" cy="622300"/>
          </a:xfrm>
          <a:prstGeom prst="rect">
            <a:avLst/>
          </a:prstGeom>
          <a:noFill/>
          <a:ln/>
        </p:spPr>
      </p:pic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4248150" y="2133600"/>
            <a:ext cx="1187450" cy="512762"/>
          </a:xfrm>
          <a:prstGeom prst="rect">
            <a:avLst/>
          </a:prstGeom>
          <a:noFill/>
          <a:ln/>
        </p:spPr>
      </p:pic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>
          <a:xfrm>
            <a:off x="5589587" y="2133600"/>
            <a:ext cx="1143000" cy="523875"/>
          </a:xfrm>
          <a:prstGeom prst="rect">
            <a:avLst/>
          </a:prstGeom>
          <a:noFill/>
          <a:ln/>
        </p:spPr>
      </p:pic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>
          <a:xfrm>
            <a:off x="6659562" y="1989137"/>
            <a:ext cx="792162" cy="782637"/>
          </a:xfrm>
          <a:prstGeom prst="rect">
            <a:avLst/>
          </a:prstGeom>
          <a:noFill/>
          <a:ln/>
        </p:spPr>
      </p:pic>
      <p:pic>
        <p:nvPicPr>
          <p:cNvPr id="11" name="" descr="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8191500" y="1916112"/>
            <a:ext cx="433387" cy="784225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0" y="5013325"/>
            <a:ext cx="1979612" cy="6413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FF0000"/>
                </a:solidFill>
              </a:rPr>
              <a:t>猜想：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258887" y="5157787"/>
            <a:ext cx="8208962" cy="106838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 b="1">
                <a:solidFill>
                  <a:srgbClr val="003300"/>
                </a:solidFill>
              </a:rPr>
              <a:t>如果一元二次方程                                  的两个根</a:t>
            </a:r>
            <a:endParaRPr/>
          </a:p>
          <a:p>
            <a:pPr/>
            <a:r>
              <a:rPr lang="en-US" sz="2800" b="1">
                <a:solidFill>
                  <a:srgbClr val="003300"/>
                </a:solidFill>
              </a:rPr>
              <a:t>分别是      、       ，那么，你可以发现什么结论？</a:t>
            </a:r>
            <a:r>
              <a:rPr lang="en-US" sz="800">
                <a:solidFill>
                  <a:srgbClr val="ffffff"/>
                </a:solidFill>
              </a:rPr>
              <a:t>Z.xxk</a:t>
            </a:r>
            <a:endParaRPr/>
          </a:p>
          <a:p>
            <a:pPr/>
            <a:endParaRPr lang="en-US" sz="800" b="1">
              <a:solidFill>
                <a:srgbClr val="ffffff"/>
              </a:solidFill>
            </a:endParaRPr>
          </a:p>
        </p:txBody>
      </p:sp>
      <p:pic>
        <p:nvPicPr>
          <p:cNvPr id="12" name="" descr="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>
          <a:xfrm>
            <a:off x="4356100" y="5157787"/>
            <a:ext cx="3097212" cy="441325"/>
          </a:xfrm>
          <a:prstGeom prst="rect">
            <a:avLst/>
          </a:prstGeom>
          <a:noFill/>
          <a:ln/>
        </p:spPr>
      </p:pic>
      <p:pic>
        <p:nvPicPr>
          <p:cNvPr id="13" name="" descr="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>
          <a:xfrm>
            <a:off x="2411412" y="5518150"/>
            <a:ext cx="509587" cy="622300"/>
          </a:xfrm>
          <a:prstGeom prst="rect">
            <a:avLst/>
          </a:prstGeom>
          <a:noFill/>
          <a:ln/>
        </p:spPr>
      </p:pic>
      <p:pic>
        <p:nvPicPr>
          <p:cNvPr id="14" name="" descr="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>
          <a:xfrm>
            <a:off x="3348037" y="5518150"/>
            <a:ext cx="552450" cy="622300"/>
          </a:xfrm>
          <a:prstGeom prst="rect">
            <a:avLst/>
          </a:prstGeom>
          <a:noFill/>
          <a:ln/>
        </p:spPr>
      </p:pic>
      <p:pic>
        <p:nvPicPr>
          <p:cNvPr id="15" name="" descr="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>
          <a:xfrm>
            <a:off x="107950" y="2770187"/>
            <a:ext cx="2305050" cy="442912"/>
          </a:xfrm>
          <a:prstGeom prst="rect">
            <a:avLst/>
          </a:prstGeom>
          <a:noFill/>
          <a:ln/>
        </p:spPr>
      </p:pic>
      <p:pic>
        <p:nvPicPr>
          <p:cNvPr id="16" name="" descr="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>
          <a:xfrm>
            <a:off x="107950" y="3429000"/>
            <a:ext cx="2305050" cy="461962"/>
          </a:xfrm>
          <a:prstGeom prst="rect">
            <a:avLst/>
          </a:prstGeom>
          <a:noFill/>
          <a:ln/>
        </p:spPr>
      </p:pic>
      <p:pic>
        <p:nvPicPr>
          <p:cNvPr id="17" name="" descr="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>
          <a:xfrm>
            <a:off x="107950" y="4149725"/>
            <a:ext cx="2374900" cy="482600"/>
          </a:xfrm>
          <a:prstGeom prst="rect">
            <a:avLst/>
          </a:prstGeom>
          <a:noFill/>
          <a:ln/>
        </p:spPr>
      </p:pic>
      <p:pic>
        <p:nvPicPr>
          <p:cNvPr id="18" name="" descr="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>
          <a:xfrm>
            <a:off x="4392612" y="4005262"/>
            <a:ext cx="754062" cy="782637"/>
          </a:xfrm>
          <a:prstGeom prst="rect">
            <a:avLst/>
          </a:prstGeom>
          <a:noFill/>
          <a:ln/>
        </p:spPr>
      </p:pic>
      <p:pic>
        <p:nvPicPr>
          <p:cNvPr id="19" name="" descr="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>
          <a:xfrm>
            <a:off x="2520950" y="3941762"/>
            <a:ext cx="755650" cy="782637"/>
          </a:xfrm>
          <a:prstGeom prst="rect">
            <a:avLst/>
          </a:prstGeom>
          <a:noFill/>
          <a:ln/>
        </p:spPr>
      </p:pic>
      <p:pic>
        <p:nvPicPr>
          <p:cNvPr id="20" name="" descr="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>
          <a:xfrm>
            <a:off x="5821362" y="4005262"/>
            <a:ext cx="452437" cy="782637"/>
          </a:xfrm>
          <a:prstGeom prst="rect">
            <a:avLst/>
          </a:prstGeom>
          <a:noFill/>
          <a:ln/>
        </p:spPr>
      </p:pic>
      <p:pic>
        <p:nvPicPr>
          <p:cNvPr id="21" name="" descr="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>
          <a:xfrm>
            <a:off x="6697662" y="4005262"/>
            <a:ext cx="754062" cy="782637"/>
          </a:xfrm>
          <a:prstGeom prst="rect">
            <a:avLst/>
          </a:prstGeom>
          <a:noFill/>
          <a:ln/>
        </p:spPr>
      </p:pic>
      <p:pic>
        <p:nvPicPr>
          <p:cNvPr id="22" name="" descr="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>
          <a:xfrm>
            <a:off x="8243887" y="4005262"/>
            <a:ext cx="452437" cy="782637"/>
          </a:xfrm>
          <a:prstGeom prst="rect">
            <a:avLst/>
          </a:prstGeom>
          <a:noFill/>
          <a:ln/>
        </p:spPr>
      </p:pic>
      <p:pic>
        <p:nvPicPr>
          <p:cNvPr id="23" name="" descr="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>
          <a:xfrm>
            <a:off x="2573337" y="2798762"/>
            <a:ext cx="763587" cy="476250"/>
          </a:xfrm>
          <a:prstGeom prst="rect">
            <a:avLst/>
          </a:prstGeom>
          <a:noFill/>
          <a:ln/>
        </p:spPr>
      </p:pic>
      <p:pic>
        <p:nvPicPr>
          <p:cNvPr id="24" name="" descr="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>
          <a:xfrm>
            <a:off x="8251825" y="3429000"/>
            <a:ext cx="423862" cy="512762"/>
          </a:xfrm>
          <a:prstGeom prst="rect">
            <a:avLst/>
          </a:prstGeom>
          <a:noFill/>
          <a:ln/>
        </p:spPr>
      </p:pic>
      <p:pic>
        <p:nvPicPr>
          <p:cNvPr id="25" name="" descr="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>
          <a:xfrm>
            <a:off x="6999287" y="3421062"/>
            <a:ext cx="381000" cy="512762"/>
          </a:xfrm>
          <a:prstGeom prst="rect">
            <a:avLst/>
          </a:prstGeom>
          <a:noFill/>
          <a:ln/>
        </p:spPr>
      </p:pic>
      <p:pic>
        <p:nvPicPr>
          <p:cNvPr id="26" name="" descr="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>
          <a:xfrm>
            <a:off x="5803900" y="3421062"/>
            <a:ext cx="423862" cy="512762"/>
          </a:xfrm>
          <a:prstGeom prst="rect">
            <a:avLst/>
          </a:prstGeom>
          <a:noFill/>
          <a:ln/>
        </p:spPr>
      </p:pic>
      <p:pic>
        <p:nvPicPr>
          <p:cNvPr id="27" name="" descr="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>
          <a:xfrm>
            <a:off x="4586287" y="3429000"/>
            <a:ext cx="381000" cy="512762"/>
          </a:xfrm>
          <a:prstGeom prst="rect">
            <a:avLst/>
          </a:prstGeom>
          <a:noFill/>
          <a:ln/>
        </p:spPr>
      </p:pic>
      <p:pic>
        <p:nvPicPr>
          <p:cNvPr id="28" name="" descr="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>
          <a:xfrm>
            <a:off x="3563937" y="3421062"/>
            <a:ext cx="381000" cy="512762"/>
          </a:xfrm>
          <a:prstGeom prst="rect">
            <a:avLst/>
          </a:prstGeom>
          <a:noFill/>
          <a:ln/>
        </p:spPr>
      </p:pic>
      <p:pic>
        <p:nvPicPr>
          <p:cNvPr id="29" name="" descr="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>
          <a:xfrm>
            <a:off x="3316287" y="4221162"/>
            <a:ext cx="679450" cy="476250"/>
          </a:xfrm>
          <a:prstGeom prst="rect">
            <a:avLst/>
          </a:prstGeom>
          <a:noFill/>
          <a:ln/>
        </p:spPr>
      </p:pic>
      <p:pic>
        <p:nvPicPr>
          <p:cNvPr id="30" name="" descr="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>
          <a:xfrm>
            <a:off x="2700337" y="3429000"/>
            <a:ext cx="423862" cy="476250"/>
          </a:xfrm>
          <a:prstGeom prst="rect">
            <a:avLst/>
          </a:prstGeom>
          <a:noFill/>
          <a:ln/>
        </p:spPr>
      </p:pic>
      <p:pic>
        <p:nvPicPr>
          <p:cNvPr id="31" name="" descr="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>
          <a:xfrm>
            <a:off x="3698875" y="2797175"/>
            <a:ext cx="296862" cy="476250"/>
          </a:xfrm>
          <a:prstGeom prst="rect">
            <a:avLst/>
          </a:prstGeom>
          <a:noFill/>
          <a:ln/>
        </p:spPr>
      </p:pic>
      <p:pic>
        <p:nvPicPr>
          <p:cNvPr id="32" name="" descr="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>
          <a:xfrm>
            <a:off x="4456112" y="2779712"/>
            <a:ext cx="763587" cy="512762"/>
          </a:xfrm>
          <a:prstGeom prst="rect">
            <a:avLst/>
          </a:prstGeom>
          <a:noFill/>
          <a:ln/>
        </p:spPr>
      </p:pic>
      <p:pic>
        <p:nvPicPr>
          <p:cNvPr id="33" name="" descr="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>
          <a:xfrm>
            <a:off x="5481637" y="2797175"/>
            <a:ext cx="763587" cy="476250"/>
          </a:xfrm>
          <a:prstGeom prst="rect">
            <a:avLst/>
          </a:prstGeom>
          <a:noFill/>
          <a:ln/>
        </p:spPr>
      </p:pic>
      <p:pic>
        <p:nvPicPr>
          <p:cNvPr id="34" name="" descr="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>
          <a:xfrm>
            <a:off x="6708775" y="2771775"/>
            <a:ext cx="762000" cy="512762"/>
          </a:xfrm>
          <a:prstGeom prst="rect">
            <a:avLst/>
          </a:prstGeom>
          <a:noFill/>
          <a:ln/>
        </p:spPr>
      </p:pic>
      <p:pic>
        <p:nvPicPr>
          <p:cNvPr id="35" name="" descr="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>
          <a:xfrm>
            <a:off x="8027987" y="2789237"/>
            <a:ext cx="763587" cy="476250"/>
          </a:xfrm>
          <a:prstGeom prst="rect">
            <a:avLst/>
          </a:prstGeom>
          <a:noFill/>
          <a:ln/>
        </p:spPr>
      </p:pic>
      <p:pic>
        <p:nvPicPr>
          <p:cNvPr id="36" name="" descr="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>
          <a:xfrm>
            <a:off x="4268787" y="1917700"/>
            <a:ext cx="3459162" cy="1017587"/>
          </a:xfrm>
          <a:prstGeom prst="rect">
            <a:avLst/>
          </a:prstGeom>
          <a:noFill/>
          <a:ln/>
        </p:spPr>
      </p:pic>
      <p:sp>
        <p:nvSpPr>
          <p:cNvPr id="6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"/>
                            </p:stCondLst>
                            <p:childTnLst>
                              <p:par>
                                <p:cTn id="9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"/>
                            </p:stCondLst>
                            <p:childTnLst>
                              <p:par>
                                <p:cTn id="14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"/>
                            </p:stCondLst>
                            <p:childTnLst>
                              <p:par>
                                <p:cTn id="48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"/>
                            </p:stCondLst>
                            <p:childTnLst>
                              <p:par>
                                <p:cTn id="53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"/>
                            </p:stCondLst>
                            <p:childTnLst>
                              <p:par>
                                <p:cTn id="5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"/>
                            </p:stCondLst>
                            <p:childTnLst>
                              <p:par>
                                <p:cTn id="6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"/>
                            </p:stCondLst>
                            <p:childTnLst>
                              <p:par>
                                <p:cTn id="72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"/>
                            </p:stCondLst>
                            <p:childTnLst>
                              <p:par>
                                <p:cTn id="77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"/>
                            </p:stCondLst>
                            <p:childTnLst>
                              <p:par>
                                <p:cTn id="8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"/>
                            </p:stCondLst>
                            <p:childTnLst>
                              <p:par>
                                <p:cTn id="8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"/>
                            </p:stCondLst>
                            <p:childTnLst>
                              <p:par>
                                <p:cTn id="8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"/>
                            </p:stCondLst>
                            <p:childTnLst>
                              <p:par>
                                <p:cTn id="96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"/>
                            </p:stCondLst>
                            <p:childTnLst>
                              <p:par>
                                <p:cTn id="101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"/>
                            </p:stCondLst>
                            <p:childTnLst>
                              <p:par>
                                <p:cTn id="10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"/>
                            </p:stCondLst>
                            <p:childTnLst>
                              <p:par>
                                <p:cTn id="10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"/>
                            </p:stCondLst>
                            <p:childTnLst>
                              <p:par>
                                <p:cTn id="1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1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1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1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1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1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743075" y="1130300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468312" y="981075"/>
            <a:ext cx="8391525" cy="106838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已知：</a:t>
            </a:r>
            <a:r>
              <a:rPr lang="en-US" sz="3200" b="1">
                <a:solidFill>
                  <a:srgbClr val="FF0000"/>
                </a:solidFill>
              </a:rPr>
              <a:t>如果一元二次方程                                 </a:t>
            </a:r>
            <a:endParaRPr/>
          </a:p>
          <a:p>
            <a:pPr/>
            <a:r>
              <a:rPr lang="en-US" sz="3200" b="1">
                <a:solidFill>
                  <a:srgbClr val="FF0000"/>
                </a:solidFill>
              </a:rPr>
              <a:t>           的两个根分别是      、     </a:t>
            </a:r>
            <a:r>
              <a:rPr lang="en-US" sz="3200" b="1">
                <a:solidFill>
                  <a:srgbClr val="FF0000"/>
                </a:solidFill>
              </a:rPr>
              <a:t>. </a:t>
            </a:r>
            <a:r>
              <a:rPr lang="en-US" sz="800" b="1">
                <a:solidFill>
                  <a:srgbClr val="ffffff"/>
                </a:solidFill>
              </a:rPr>
              <a:t>Z.xxk</a:t>
            </a:r>
            <a:endParaRPr/>
          </a:p>
        </p:txBody>
      </p:sp>
      <p:pic>
        <p:nvPicPr>
          <p:cNvPr id="37" name="" descr="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>
          <a:xfrm>
            <a:off x="1763712" y="2855912"/>
            <a:ext cx="2344737" cy="1077912"/>
          </a:xfrm>
          <a:prstGeom prst="rect">
            <a:avLst/>
          </a:prstGeom>
          <a:noFill/>
          <a:ln/>
        </p:spPr>
      </p:pic>
      <p:pic>
        <p:nvPicPr>
          <p:cNvPr id="38" name="" descr="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>
          <a:xfrm>
            <a:off x="5076825" y="2762250"/>
            <a:ext cx="2087562" cy="1171575"/>
          </a:xfrm>
          <a:prstGeom prst="rect">
            <a:avLst/>
          </a:prstGeom>
          <a:noFill/>
          <a:ln/>
        </p:spPr>
      </p:pic>
      <p:pic>
        <p:nvPicPr>
          <p:cNvPr id="39" name="" descr=""/>
          <p:cNvPicPr>
            <a:picLocks noChangeAspect="1" noChangeArrowheads="1"/>
          </p:cNvPicPr>
          <p:nvPr/>
        </p:nvPicPr>
        <p:blipFill>
          <a:blip r:embed="rId48"/>
          <a:srcRect/>
          <a:stretch>
            <a:fillRect/>
          </a:stretch>
        </p:blipFill>
        <p:spPr>
          <a:xfrm>
            <a:off x="5148262" y="900112"/>
            <a:ext cx="3959225" cy="657225"/>
          </a:xfrm>
          <a:prstGeom prst="rect">
            <a:avLst/>
          </a:prstGeom>
          <a:noFill/>
          <a:ln/>
        </p:spPr>
      </p:pic>
      <p:pic>
        <p:nvPicPr>
          <p:cNvPr id="40" name="" descr=""/>
          <p:cNvPicPr>
            <a:picLocks noChangeAspect="1" noChangeArrowheads="1"/>
          </p:cNvPicPr>
          <p:nvPr/>
        </p:nvPicPr>
        <p:blipFill>
          <a:blip r:embed="rId49"/>
          <a:srcRect/>
          <a:stretch>
            <a:fillRect/>
          </a:stretch>
        </p:blipFill>
        <p:spPr>
          <a:xfrm>
            <a:off x="4716462" y="1485900"/>
            <a:ext cx="509587" cy="503237"/>
          </a:xfrm>
          <a:prstGeom prst="rect">
            <a:avLst/>
          </a:prstGeom>
          <a:noFill/>
          <a:ln/>
        </p:spPr>
      </p:pic>
      <p:pic>
        <p:nvPicPr>
          <p:cNvPr id="41" name="" descr=""/>
          <p:cNvPicPr>
            <a:picLocks noChangeAspect="1" noChangeArrowheads="1"/>
          </p:cNvPicPr>
          <p:nvPr/>
        </p:nvPicPr>
        <p:blipFill>
          <a:blip r:embed="rId50"/>
          <a:srcRect/>
          <a:stretch>
            <a:fillRect/>
          </a:stretch>
        </p:blipFill>
        <p:spPr>
          <a:xfrm>
            <a:off x="5675312" y="1412875"/>
            <a:ext cx="552450" cy="622300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498475" y="3065462"/>
            <a:ext cx="1912937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/>
              <a:t>求证：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371475" y="166687"/>
            <a:ext cx="1912937" cy="641350"/>
          </a:xfrm>
          <a:prstGeom prst="rect">
            <a:avLst/>
          </a:prstGeom>
          <a:ln/>
        </p:spPr>
        <p:txBody>
          <a:bodyPr/>
          <a:lstStyle/>
          <a:p>
            <a:pPr indent="0" algn="l" defTabSz="685800"/>
            <a:r>
              <a:rPr lang="en-US" sz="3200" b="1">
                <a:solidFill>
                  <a:srgbClr val="218E8C"/>
                </a:solidFill>
                <a:latin typeface="微软雅黑"/>
              </a:rPr>
              <a:t>推导</a:t>
            </a:r>
            <a:r>
              <a:rPr lang="en-US" sz="3200" b="1">
                <a:solidFill>
                  <a:srgbClr val="218E8C"/>
                </a:solidFill>
                <a:latin typeface="微软雅黑"/>
              </a:rPr>
              <a:t>: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pic>
        <p:nvPicPr>
          <p:cNvPr id="42" name="" descr=""/>
          <p:cNvPicPr>
            <a:picLocks noChangeAspect="1" noChangeArrowheads="1"/>
          </p:cNvPicPr>
          <p:nvPr/>
        </p:nvPicPr>
        <p:blipFill>
          <a:blip r:embed="rId53"/>
          <a:srcRect/>
          <a:stretch>
            <a:fillRect/>
          </a:stretch>
        </p:blipFill>
        <p:spPr>
          <a:xfrm>
            <a:off x="857250" y="1174750"/>
            <a:ext cx="6424612" cy="1089025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0" y="3048000"/>
            <a:ext cx="9144000" cy="0"/>
          </a:xfrm>
          <a:prstGeom prst="rect">
            <a:avLst/>
          </a:prstGeom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pic>
        <p:nvPicPr>
          <p:cNvPr id="43" name="" descr=""/>
          <p:cNvPicPr>
            <a:picLocks noChangeAspect="1" noChangeArrowheads="1"/>
          </p:cNvPicPr>
          <p:nvPr/>
        </p:nvPicPr>
        <p:blipFill>
          <a:blip r:embed="rId54"/>
          <a:srcRect/>
          <a:stretch>
            <a:fillRect/>
          </a:stretch>
        </p:blipFill>
        <p:spPr>
          <a:xfrm>
            <a:off x="1843087" y="2495550"/>
            <a:ext cx="5143500" cy="1103312"/>
          </a:xfrm>
          <a:prstGeom prst="rect">
            <a:avLst/>
          </a:prstGeom>
          <a:noFill/>
          <a:ln/>
        </p:spPr>
      </p:pic>
      <p:sp>
        <p:nvSpPr>
          <p:cNvPr id="5" name=""/>
          <p:cNvSpPr/>
          <p:nvPr/>
        </p:nvSpPr>
        <p:spPr>
          <a:xfrm>
            <a:off x="0" y="3090862"/>
            <a:ext cx="9144000" cy="0"/>
          </a:xfrm>
          <a:prstGeom prst="rect">
            <a:avLst/>
          </a:prstGeom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pic>
        <p:nvPicPr>
          <p:cNvPr id="44" name="" descr=""/>
          <p:cNvPicPr>
            <a:picLocks noChangeAspect="1" noChangeArrowheads="1"/>
          </p:cNvPicPr>
          <p:nvPr/>
        </p:nvPicPr>
        <p:blipFill>
          <a:blip r:embed="rId55"/>
          <a:srcRect/>
          <a:stretch>
            <a:fillRect/>
          </a:stretch>
        </p:blipFill>
        <p:spPr>
          <a:xfrm>
            <a:off x="1843087" y="3598862"/>
            <a:ext cx="1243012" cy="1089025"/>
          </a:xfrm>
          <a:prstGeom prst="rect">
            <a:avLst/>
          </a:prstGeom>
          <a:noFill/>
          <a:ln/>
        </p:spPr>
      </p:pic>
      <p:sp>
        <p:nvSpPr>
          <p:cNvPr id="6" name=""/>
          <p:cNvSpPr/>
          <p:nvPr/>
        </p:nvSpPr>
        <p:spPr>
          <a:xfrm>
            <a:off x="0" y="3090862"/>
            <a:ext cx="9144000" cy="0"/>
          </a:xfrm>
          <a:prstGeom prst="rect">
            <a:avLst/>
          </a:prstGeom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pic>
        <p:nvPicPr>
          <p:cNvPr id="45" name="" descr=""/>
          <p:cNvPicPr>
            <a:picLocks noChangeAspect="1" noChangeArrowheads="1"/>
          </p:cNvPicPr>
          <p:nvPr/>
        </p:nvPicPr>
        <p:blipFill>
          <a:blip r:embed="rId56"/>
          <a:srcRect/>
          <a:stretch>
            <a:fillRect/>
          </a:stretch>
        </p:blipFill>
        <p:spPr>
          <a:xfrm>
            <a:off x="1963737" y="4948237"/>
            <a:ext cx="1001712" cy="1046162"/>
          </a:xfrm>
          <a:prstGeom prst="rect">
            <a:avLst/>
          </a:prstGeom>
          <a:noFill/>
          <a:ln/>
        </p:spPr>
      </p:pic>
      <p:sp>
        <p:nvSpPr>
          <p:cNvPr id="7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" descr=""/>
          <p:cNvPicPr>
            <a:picLocks noChangeAspect="1" noChangeArrowheads="1"/>
          </p:cNvPicPr>
          <p:nvPr/>
        </p:nvPicPr>
        <p:blipFill>
          <a:blip r:embed="rId59"/>
          <a:srcRect/>
          <a:stretch>
            <a:fillRect/>
          </a:stretch>
        </p:blipFill>
        <p:spPr>
          <a:xfrm>
            <a:off x="511175" y="673100"/>
            <a:ext cx="7769225" cy="1346200"/>
          </a:xfrm>
          <a:prstGeom prst="rect">
            <a:avLst/>
          </a:prstGeom>
          <a:noFill/>
          <a:ln/>
        </p:spPr>
      </p:pic>
      <p:pic>
        <p:nvPicPr>
          <p:cNvPr id="47" name="" descr=""/>
          <p:cNvPicPr>
            <a:picLocks noChangeAspect="1" noChangeArrowheads="1"/>
          </p:cNvPicPr>
          <p:nvPr/>
        </p:nvPicPr>
        <p:blipFill>
          <a:blip r:embed="rId60"/>
          <a:srcRect/>
          <a:stretch>
            <a:fillRect/>
          </a:stretch>
        </p:blipFill>
        <p:spPr>
          <a:xfrm>
            <a:off x="1574800" y="1903412"/>
            <a:ext cx="3073400" cy="1414462"/>
          </a:xfrm>
          <a:prstGeom prst="rect">
            <a:avLst/>
          </a:prstGeom>
          <a:noFill/>
          <a:ln/>
        </p:spPr>
      </p:pic>
      <p:pic>
        <p:nvPicPr>
          <p:cNvPr id="48" name="" descr=""/>
          <p:cNvPicPr>
            <a:picLocks noChangeAspect="1" noChangeArrowheads="1"/>
          </p:cNvPicPr>
          <p:nvPr/>
        </p:nvPicPr>
        <p:blipFill>
          <a:blip r:embed="rId61"/>
          <a:srcRect/>
          <a:stretch>
            <a:fillRect/>
          </a:stretch>
        </p:blipFill>
        <p:spPr>
          <a:xfrm>
            <a:off x="1662112" y="3317875"/>
            <a:ext cx="1309687" cy="1406525"/>
          </a:xfrm>
          <a:prstGeom prst="rect">
            <a:avLst/>
          </a:prstGeom>
          <a:noFill/>
          <a:ln/>
        </p:spPr>
      </p:pic>
      <p:pic>
        <p:nvPicPr>
          <p:cNvPr id="49" name="" descr=""/>
          <p:cNvPicPr>
            <a:picLocks noChangeAspect="1" noChangeArrowheads="1"/>
          </p:cNvPicPr>
          <p:nvPr/>
        </p:nvPicPr>
        <p:blipFill>
          <a:blip r:embed="rId62"/>
          <a:srcRect/>
          <a:stretch>
            <a:fillRect/>
          </a:stretch>
        </p:blipFill>
        <p:spPr>
          <a:xfrm>
            <a:off x="1662112" y="4918075"/>
            <a:ext cx="906462" cy="1236662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908050"/>
            <a:ext cx="8569325" cy="173831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FF0000"/>
                </a:solidFill>
              </a:rPr>
              <a:t>     如果一元二次方程                                  </a:t>
            </a:r>
            <a:endParaRPr/>
          </a:p>
          <a:p>
            <a:pPr/>
            <a:endParaRPr lang="en-US" sz="3600" b="1">
              <a:solidFill>
                <a:srgbClr val="FF0000"/>
              </a:solidFill>
            </a:endParaRPr>
          </a:p>
          <a:p>
            <a:pPr/>
            <a:r>
              <a:rPr lang="en-US" sz="3600" b="1">
                <a:solidFill>
                  <a:srgbClr val="FF0000"/>
                </a:solidFill>
              </a:rPr>
              <a:t>的两个根分别是      、       ，那么：</a:t>
            </a:r>
            <a:endParaRPr/>
          </a:p>
        </p:txBody>
      </p:sp>
      <p:pic>
        <p:nvPicPr>
          <p:cNvPr id="50" name="" descr=""/>
          <p:cNvPicPr>
            <a:picLocks noChangeAspect="1" noChangeArrowheads="1"/>
          </p:cNvPicPr>
          <p:nvPr/>
        </p:nvPicPr>
        <p:blipFill>
          <a:blip r:embed="rId64"/>
          <a:srcRect/>
          <a:stretch>
            <a:fillRect/>
          </a:stretch>
        </p:blipFill>
        <p:spPr>
          <a:xfrm>
            <a:off x="1187450" y="3357562"/>
            <a:ext cx="2344737" cy="1077912"/>
          </a:xfrm>
          <a:prstGeom prst="rect">
            <a:avLst/>
          </a:prstGeom>
          <a:noFill/>
          <a:ln/>
        </p:spPr>
      </p:pic>
      <p:pic>
        <p:nvPicPr>
          <p:cNvPr id="51" name="" descr=""/>
          <p:cNvPicPr>
            <a:picLocks noChangeAspect="1" noChangeArrowheads="1"/>
          </p:cNvPicPr>
          <p:nvPr/>
        </p:nvPicPr>
        <p:blipFill>
          <a:blip r:embed="rId65"/>
          <a:srcRect/>
          <a:stretch>
            <a:fillRect/>
          </a:stretch>
        </p:blipFill>
        <p:spPr>
          <a:xfrm>
            <a:off x="4356100" y="3284537"/>
            <a:ext cx="2087562" cy="1171575"/>
          </a:xfrm>
          <a:prstGeom prst="rect">
            <a:avLst/>
          </a:prstGeom>
          <a:noFill/>
          <a:ln/>
        </p:spPr>
      </p:pic>
      <p:pic>
        <p:nvPicPr>
          <p:cNvPr id="52" name="" descr=""/>
          <p:cNvPicPr>
            <a:picLocks noChangeAspect="1" noChangeArrowheads="1"/>
          </p:cNvPicPr>
          <p:nvPr/>
        </p:nvPicPr>
        <p:blipFill>
          <a:blip r:embed="rId66"/>
          <a:srcRect/>
          <a:stretch>
            <a:fillRect/>
          </a:stretch>
        </p:blipFill>
        <p:spPr>
          <a:xfrm>
            <a:off x="4859337" y="908050"/>
            <a:ext cx="3959225" cy="657225"/>
          </a:xfrm>
          <a:prstGeom prst="rect">
            <a:avLst/>
          </a:prstGeom>
          <a:noFill/>
          <a:ln/>
        </p:spPr>
      </p:pic>
      <p:pic>
        <p:nvPicPr>
          <p:cNvPr id="53" name="" descr=""/>
          <p:cNvPicPr>
            <a:picLocks noChangeAspect="1" noChangeArrowheads="1"/>
          </p:cNvPicPr>
          <p:nvPr/>
        </p:nvPicPr>
        <p:blipFill>
          <a:blip r:embed="rId67"/>
          <a:srcRect/>
          <a:stretch>
            <a:fillRect/>
          </a:stretch>
        </p:blipFill>
        <p:spPr>
          <a:xfrm>
            <a:off x="3779837" y="2060575"/>
            <a:ext cx="509587" cy="503237"/>
          </a:xfrm>
          <a:prstGeom prst="rect">
            <a:avLst/>
          </a:prstGeom>
          <a:noFill/>
          <a:ln/>
        </p:spPr>
      </p:pic>
      <p:pic>
        <p:nvPicPr>
          <p:cNvPr id="54" name="" descr=""/>
          <p:cNvPicPr>
            <a:picLocks noChangeAspect="1" noChangeArrowheads="1"/>
          </p:cNvPicPr>
          <p:nvPr/>
        </p:nvPicPr>
        <p:blipFill>
          <a:blip r:embed="rId68"/>
          <a:srcRect/>
          <a:stretch>
            <a:fillRect/>
          </a:stretch>
        </p:blipFill>
        <p:spPr>
          <a:xfrm>
            <a:off x="4859337" y="1943100"/>
            <a:ext cx="552450" cy="622300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0" y="5373687"/>
            <a:ext cx="9434512" cy="71596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/>
              <a:t>这就是</a:t>
            </a:r>
            <a:r>
              <a:rPr lang="en-US" sz="2800" b="1"/>
              <a:t>一元二次方程</a:t>
            </a:r>
            <a:r>
              <a:rPr lang="en-US" sz="3200" b="1">
                <a:solidFill>
                  <a:srgbClr val="FF0000"/>
                </a:solidFill>
              </a:rPr>
              <a:t>根与系数的关系</a:t>
            </a:r>
            <a:r>
              <a:rPr lang="en-US" sz="2800" b="1"/>
              <a:t>，也叫</a:t>
            </a:r>
            <a:r>
              <a:rPr lang="en-US" sz="3200" b="1">
                <a:solidFill>
                  <a:srgbClr val="FF0000"/>
                </a:solidFill>
              </a:rPr>
              <a:t>韦达定理</a:t>
            </a:r>
            <a:r>
              <a:rPr lang="en-US" sz="2800" b="1">
                <a:solidFill>
                  <a:srgbClr val="FF0000"/>
                </a:solidFill>
              </a:rPr>
              <a:t>. </a:t>
            </a:r>
            <a:r>
              <a:rPr lang="en-US" sz="900" b="1">
                <a:solidFill>
                  <a:srgbClr val="ffffff"/>
                </a:solidFill>
              </a:rPr>
              <a:t>Zx.xk</a:t>
            </a:r>
            <a:endParaRPr/>
          </a:p>
        </p:txBody>
      </p:sp>
      <p:graphicFrame>
        <p:nvGraphicFramePr>
          <p:cNvPr id="4" name=""/>
          <p:cNvGraphicFramePr>
            <a:graphicFrameLocks noGrp="1"/>
          </p:cNvGraphicFramePr>
          <p:nvPr/>
        </p:nvGraphicFramePr>
        <p:xfrm>
          <a:off x="323850" y="549275"/>
          <a:ext cx="8569325" cy="4175125"/>
        </p:xfrm>
        <a:graphic>
          <a:graphicData uri="http://schemas.openxmlformats.org/drawingml/2006/table">
            <a:tbl>
              <a:tblPr/>
              <a:tblGrid>
                <a:gridCol w="8569325"/>
              </a:tblGrid>
              <a:tr h="4175125">
                <a:tc>
                  <a:txBody>
                    <a:bodyPr/>
                    <a:lstStyle/>
                    <a:p>
                      <a:endParaRPr/>
                    </a:p>
                  </a:txBody>
                  <a:tcPr anchor="t" horzOverflow="overflow">
                    <a:lnL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sp>
        <p:nvSpPr>
          <p:cNvPr id="5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214437" y="1085850"/>
            <a:ext cx="6835775" cy="1190625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600" b="1">
                <a:latin typeface="Times New Roman"/>
              </a:rPr>
              <a:t>1</a:t>
            </a:r>
            <a:r>
              <a:rPr lang="en-US" sz="3600" b="1">
                <a:latin typeface="Times New Roman"/>
              </a:rPr>
              <a:t>、下列方程中，两根的和与两根</a:t>
            </a:r>
            <a:endParaRPr/>
          </a:p>
          <a:p>
            <a:pPr/>
            <a:r>
              <a:rPr lang="en-US" sz="3600" b="1">
                <a:latin typeface="Times New Roman"/>
              </a:rPr>
              <a:t>      的积各是多少？ </a:t>
            </a:r>
            <a:r>
              <a:rPr lang="en-US" sz="800" b="1">
                <a:solidFill>
                  <a:srgbClr val="ffffff"/>
                </a:solidFill>
              </a:rPr>
              <a:t>Zxx.k</a:t>
            </a:r>
            <a:endParaRPr/>
          </a:p>
        </p:txBody>
      </p:sp>
      <p:pic>
        <p:nvPicPr>
          <p:cNvPr id="55" name="" descr=""/>
          <p:cNvPicPr>
            <a:picLocks noChangeAspect="1" noChangeArrowheads="1"/>
          </p:cNvPicPr>
          <p:nvPr/>
        </p:nvPicPr>
        <p:blipFill>
          <a:blip r:embed="rId70"/>
          <a:srcRect/>
          <a:stretch>
            <a:fillRect/>
          </a:stretch>
        </p:blipFill>
        <p:spPr>
          <a:xfrm>
            <a:off x="1120775" y="2166937"/>
            <a:ext cx="2514600" cy="685800"/>
          </a:xfrm>
          <a:prstGeom prst="rect">
            <a:avLst/>
          </a:prstGeom>
          <a:noFill/>
          <a:ln/>
        </p:spPr>
      </p:pic>
      <p:pic>
        <p:nvPicPr>
          <p:cNvPr id="56" name="" descr=""/>
          <p:cNvPicPr>
            <a:picLocks noChangeAspect="1" noChangeArrowheads="1"/>
          </p:cNvPicPr>
          <p:nvPr/>
        </p:nvPicPr>
        <p:blipFill>
          <a:blip r:embed="rId71"/>
          <a:srcRect/>
          <a:stretch>
            <a:fillRect/>
          </a:stretch>
        </p:blipFill>
        <p:spPr>
          <a:xfrm>
            <a:off x="4443412" y="2166937"/>
            <a:ext cx="2360612" cy="685800"/>
          </a:xfrm>
          <a:prstGeom prst="rect">
            <a:avLst/>
          </a:prstGeom>
          <a:noFill/>
          <a:ln/>
        </p:spPr>
      </p:pic>
      <p:pic>
        <p:nvPicPr>
          <p:cNvPr id="57" name="" descr=""/>
          <p:cNvPicPr>
            <a:picLocks noChangeAspect="1" noChangeArrowheads="1"/>
          </p:cNvPicPr>
          <p:nvPr/>
        </p:nvPicPr>
        <p:blipFill>
          <a:blip r:embed="rId72"/>
          <a:srcRect/>
          <a:stretch>
            <a:fillRect/>
          </a:stretch>
        </p:blipFill>
        <p:spPr>
          <a:xfrm>
            <a:off x="1089025" y="2959100"/>
            <a:ext cx="2330450" cy="685800"/>
          </a:xfrm>
          <a:prstGeom prst="rect">
            <a:avLst/>
          </a:prstGeom>
          <a:noFill/>
          <a:ln/>
        </p:spPr>
      </p:pic>
      <p:pic>
        <p:nvPicPr>
          <p:cNvPr id="58" name="" descr=""/>
          <p:cNvPicPr>
            <a:picLocks noChangeAspect="1" noChangeArrowheads="1"/>
          </p:cNvPicPr>
          <p:nvPr/>
        </p:nvPicPr>
        <p:blipFill>
          <a:blip r:embed="rId73"/>
          <a:srcRect/>
          <a:stretch>
            <a:fillRect/>
          </a:stretch>
        </p:blipFill>
        <p:spPr>
          <a:xfrm>
            <a:off x="4411662" y="2887662"/>
            <a:ext cx="2330450" cy="685800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250825" y="0"/>
            <a:ext cx="1400175" cy="2057400"/>
          </a:xfrm>
          <a:solidFill>
            <a:srgbClr val="000000"/>
          </a:solidFill>
          <a:ln>
            <a:solidFill>
              <a:srgbClr val="000000"/>
            </a:solidFill>
          </a:ln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/>
            <a:r>
              <a:rPr sz="360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宋体"/>
              </a:rPr>
              <a:t>练兵场
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908175" y="404812"/>
            <a:ext cx="6408737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一、根与系数的关系的直接应用</a:t>
            </a:r>
            <a:endParaRPr/>
          </a:p>
        </p:txBody>
      </p:sp>
      <p:pic>
        <p:nvPicPr>
          <p:cNvPr id="59" name="" descr=""/>
          <p:cNvPicPr>
            <a:picLocks noChangeAspect="1" noChangeArrowheads="1"/>
          </p:cNvPicPr>
          <p:nvPr/>
        </p:nvPicPr>
        <p:blipFill>
          <a:blip r:embed="rId74"/>
          <a:srcRect/>
          <a:stretch>
            <a:fillRect/>
          </a:stretch>
        </p:blipFill>
        <p:spPr>
          <a:xfrm>
            <a:off x="600075" y="3597275"/>
            <a:ext cx="5986462" cy="2836862"/>
          </a:xfrm>
          <a:prstGeom prst="rect">
            <a:avLst/>
          </a:prstGeom>
          <a:noFill/>
          <a:ln/>
        </p:spPr>
      </p:pic>
      <p:pic>
        <p:nvPicPr>
          <p:cNvPr id="60" name="" descr=""/>
          <p:cNvPicPr>
            <a:picLocks noChangeAspect="1" noChangeArrowheads="1"/>
          </p:cNvPicPr>
          <p:nvPr/>
        </p:nvPicPr>
        <p:blipFill>
          <a:blip r:embed="rId75"/>
          <a:srcRect/>
          <a:stretch>
            <a:fillRect/>
          </a:stretch>
        </p:blipFill>
        <p:spPr>
          <a:xfrm>
            <a:off x="1042987" y="2122487"/>
            <a:ext cx="8021637" cy="1630362"/>
          </a:xfrm>
          <a:prstGeom prst="rect">
            <a:avLst/>
          </a:prstGeom>
          <a:noFill/>
          <a:ln/>
        </p:spPr>
      </p:pic>
      <p:sp>
        <p:nvSpPr>
          <p:cNvPr id="5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288925" y="1700212"/>
            <a:ext cx="8604250" cy="2105025"/>
            <a:chOff x="0" y="0"/>
            <a:chExt cx="5420" cy="1326"/>
          </a:xfrm>
        </p:grpSpPr>
        <p:sp>
          <p:nvSpPr>
            <p:cNvPr id="3" name=""/>
            <p:cNvSpPr/>
            <p:nvPr/>
          </p:nvSpPr>
          <p:spPr>
            <a:xfrm>
              <a:off x="182" y="1071"/>
              <a:ext cx="5420" cy="132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>
              <a:off x="0" y="0"/>
              <a:ext cx="5261" cy="1682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buNone/>
              </a:pPr>
              <a:r>
                <a:rPr lang="en-US" sz="2400" b="1">
                  <a:solidFill>
                    <a:srgbClr val="5f5f5f"/>
                  </a:solidFill>
                  <a:latin typeface="Times New Roman"/>
                </a:rPr>
                <a:t>   </a:t>
              </a:r>
              <a:r>
                <a:rPr lang="en-US" sz="3600" b="1">
                  <a:solidFill>
                    <a:srgbClr val="5f5f5f"/>
                  </a:solidFill>
                  <a:latin typeface="Times New Roman"/>
                </a:rPr>
                <a:t> 1</a:t>
              </a:r>
              <a:r>
                <a:rPr lang="en-US" sz="2400" b="1">
                  <a:solidFill>
                    <a:srgbClr val="5f5f5f"/>
                  </a:solidFill>
                  <a:latin typeface="Times New Roman"/>
                </a:rPr>
                <a:t>、</a:t>
              </a:r>
              <a:r>
                <a:rPr lang="en-US" sz="3600" b="1">
                  <a:solidFill>
                    <a:srgbClr val="5f5f5f"/>
                  </a:solidFill>
                  <a:latin typeface="Times New Roman"/>
                </a:rPr>
                <a:t>设 x</a:t>
              </a:r>
              <a:r>
                <a:rPr lang="en-US" sz="3600" b="1">
                  <a:solidFill>
                    <a:srgbClr val="5f5f5f"/>
                  </a:solidFill>
                  <a:latin typeface="Times New Roman"/>
                </a:rPr>
                <a:t>1 、 </a:t>
              </a:r>
              <a:r>
                <a:rPr lang="en-US" sz="3600" b="1">
                  <a:solidFill>
                    <a:srgbClr val="5f5f5f"/>
                  </a:solidFill>
                  <a:latin typeface="Times New Roman"/>
                </a:rPr>
                <a:t>x</a:t>
              </a:r>
              <a:r>
                <a:rPr lang="en-US" sz="3600" b="1">
                  <a:solidFill>
                    <a:srgbClr val="5f5f5f"/>
                  </a:solidFill>
                  <a:latin typeface="Times New Roman"/>
                </a:rPr>
                <a:t>2</a:t>
              </a:r>
              <a:r>
                <a:rPr lang="en-US" sz="3600" b="1">
                  <a:solidFill>
                    <a:srgbClr val="5f5f5f"/>
                  </a:solidFill>
                  <a:latin typeface="Times New Roman"/>
                </a:rPr>
                <a:t>是方程</a:t>
              </a:r>
              <a:r>
                <a:rPr lang="en-US" sz="3600" b="1">
                  <a:solidFill>
                    <a:srgbClr val="5f5f5f"/>
                  </a:solidFill>
                  <a:latin typeface="Times New Roman"/>
                </a:rPr>
                <a:t>                                                                                       </a:t>
              </a:r>
              <a:endParaRPr/>
            </a:p>
            <a:p>
              <a:pPr>
                <a:buNone/>
              </a:pPr>
              <a:endParaRPr lang="en-US" sz="3600" b="1">
                <a:solidFill>
                  <a:srgbClr val="5f5f5f"/>
                </a:solidFill>
                <a:latin typeface="Times New Roman"/>
              </a:endParaRPr>
            </a:p>
            <a:p>
              <a:pPr>
                <a:buNone/>
              </a:pPr>
              <a:r>
                <a:rPr lang="en-US" sz="3600" b="1">
                  <a:solidFill>
                    <a:srgbClr val="5f5f5f"/>
                  </a:solidFill>
                  <a:latin typeface="Times New Roman"/>
                </a:rPr>
                <a:t>利用 根与系数的 关系，求下列各式的值：</a:t>
              </a:r>
              <a:endParaRPr/>
            </a:p>
            <a:p>
              <a:pPr>
                <a:buNone/>
              </a:pPr>
              <a:r>
                <a:rPr lang="en-US" sz="3600" b="1">
                  <a:solidFill>
                    <a:srgbClr val="5f5f5f"/>
                  </a:solidFill>
                  <a:latin typeface="Times New Roman"/>
                </a:rPr>
                <a:t>          </a:t>
              </a:r>
              <a:endParaRPr/>
            </a:p>
          </p:txBody>
        </p:sp>
        <p:pic>
          <p:nvPicPr>
            <p:cNvPr id="61" name="" descr=""/>
            <p:cNvPicPr>
              <a:picLocks noChangeAspect="1" noChangeArrowheads="1"/>
            </p:cNvPicPr>
            <p:nvPr/>
          </p:nvPicPr>
          <p:blipFill>
            <a:blip r:embed="rId77"/>
            <a:srcRect/>
            <a:stretch>
              <a:fillRect/>
            </a:stretch>
          </p:blipFill>
          <p:spPr>
            <a:xfrm>
              <a:off x="2639" y="0"/>
              <a:ext cx="2781" cy="399"/>
            </a:xfrm>
            <a:prstGeom prst="rect">
              <a:avLst/>
            </a:prstGeom>
            <a:noFill/>
            <a:ln/>
          </p:spPr>
        </p:pic>
      </p:grpSp>
      <p:pic>
        <p:nvPicPr>
          <p:cNvPr id="62" name="" descr=""/>
          <p:cNvPicPr>
            <a:picLocks noChangeAspect="1" noChangeArrowheads="1"/>
          </p:cNvPicPr>
          <p:nvPr/>
        </p:nvPicPr>
        <p:blipFill>
          <a:blip r:embed="rId78"/>
          <a:srcRect/>
          <a:stretch>
            <a:fillRect/>
          </a:stretch>
        </p:blipFill>
        <p:spPr>
          <a:xfrm>
            <a:off x="1282700" y="3455987"/>
            <a:ext cx="3092450" cy="728662"/>
          </a:xfrm>
          <a:prstGeom prst="rect">
            <a:avLst/>
          </a:prstGeom>
          <a:noFill/>
          <a:ln/>
        </p:spPr>
      </p:pic>
      <p:pic>
        <p:nvPicPr>
          <p:cNvPr id="63" name="" descr=""/>
          <p:cNvPicPr>
            <a:picLocks noChangeAspect="1" noChangeArrowheads="1"/>
          </p:cNvPicPr>
          <p:nvPr/>
        </p:nvPicPr>
        <p:blipFill>
          <a:blip r:embed="rId79"/>
          <a:srcRect/>
          <a:stretch>
            <a:fillRect/>
          </a:stretch>
        </p:blipFill>
        <p:spPr>
          <a:xfrm>
            <a:off x="4929187" y="3213100"/>
            <a:ext cx="2187575" cy="1457325"/>
          </a:xfrm>
          <a:prstGeom prst="rect">
            <a:avLst/>
          </a:prstGeom>
          <a:noFill/>
          <a:ln/>
        </p:spPr>
      </p:pic>
      <p:sp>
        <p:nvSpPr>
          <p:cNvPr id="5" name=""/>
          <p:cNvSpPr/>
          <p:nvPr/>
        </p:nvSpPr>
        <p:spPr>
          <a:solidFill>
            <a:srgbClr val="000000"/>
          </a:solidFill>
          <a:ln>
            <a:solidFill>
              <a:srgbClr val="000000"/>
            </a:solidFill>
          </a:ln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/>
            <a:r>
              <a:rPr sz="360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宋体"/>
              </a:rPr>
              <a:t>练兵场
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908175" y="404812"/>
            <a:ext cx="6408737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3200" b="1">
                <a:solidFill>
                  <a:srgbClr val="FF0000"/>
                </a:solidFill>
              </a:rPr>
              <a:t>二、根与系数的关系的间接应用</a:t>
            </a:r>
            <a:endParaRPr/>
          </a:p>
        </p:txBody>
      </p:sp>
      <p:pic>
        <p:nvPicPr>
          <p:cNvPr id="64" name="" descr=""/>
          <p:cNvPicPr>
            <a:picLocks noChangeAspect="1" noChangeArrowheads="1"/>
          </p:cNvPicPr>
          <p:nvPr/>
        </p:nvPicPr>
        <p:blipFill>
          <a:blip r:embed="rId80"/>
          <a:srcRect/>
          <a:stretch>
            <a:fillRect/>
          </a:stretch>
        </p:blipFill>
        <p:spPr>
          <a:xfrm>
            <a:off x="34925" y="3033712"/>
            <a:ext cx="9342437" cy="2894012"/>
          </a:xfrm>
          <a:prstGeom prst="rect">
            <a:avLst/>
          </a:prstGeom>
          <a:noFill/>
          <a:ln/>
        </p:spPr>
      </p:pic>
      <p:pic>
        <p:nvPicPr>
          <p:cNvPr id="65" name="" descr=""/>
          <p:cNvPicPr>
            <a:picLocks noChangeAspect="1" noChangeArrowheads="1"/>
          </p:cNvPicPr>
          <p:nvPr/>
        </p:nvPicPr>
        <p:blipFill>
          <a:blip r:embed="rId81"/>
          <a:srcRect/>
          <a:stretch>
            <a:fillRect/>
          </a:stretch>
        </p:blipFill>
        <p:spPr>
          <a:xfrm>
            <a:off x="5589587" y="5132387"/>
            <a:ext cx="3760787" cy="1168400"/>
          </a:xfrm>
          <a:prstGeom prst="rect">
            <a:avLst/>
          </a:prstGeom>
          <a:noFill/>
          <a:ln/>
        </p:spPr>
      </p:pic>
      <p:sp>
        <p:nvSpPr>
          <p:cNvPr id="7" name=""/>
          <p:cNvSpPr/>
          <p:nvPr>
            <p:ph type="dt" sz="half" idx="2"/>
          </p:nvPr>
        </p:nvSpPr>
        <p:spPr>
          <a:xfrm>
            <a:off x="628650" y="6451600"/>
            <a:ext cx="20574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2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ff9966"/>
        </a:accent4>
        <a:accent5>
          <a:srgbClr val="ff9966"/>
        </a:accent5>
        <a:accent6>
          <a:srgbClr val="ff9966"/>
        </a:accent6>
        <a:hlink>
          <a:srgbClr val="cc3300"/>
        </a:hlink>
        <a:folHlink>
          <a:srgbClr val="9966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3333cc"/>
        </a:hlink>
        <a:folHlink>
          <a:srgbClr val="af67ff"/>
        </a:folHlink>
      </a:clrScheme>
    </a:extraClrScheme>
    <a:extraClrScheme>
      <a:clrScheme name="dummyScheme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ef6f1"/>
        </a:accent3>
        <a:accent4>
          <a:srgbClr val="8dc6ff"/>
        </a:accent4>
        <a:accent5>
          <a:srgbClr val="8dc6ff"/>
        </a:accent5>
        <a:accent6>
          <a:srgbClr val="8dc6ff"/>
        </a:accent6>
        <a:hlink>
          <a:srgbClr val="0066cc"/>
        </a:hlink>
        <a:folHlink>
          <a:srgbClr val="00a800"/>
        </a:folHlink>
      </a:clrScheme>
    </a:extraClrScheme>
    <a:extraClrScheme>
      <a:clrScheme name="dummyScheme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d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ff5050"/>
        </a:hlink>
        <a:folHlink>
          <a:srgbClr val="ff9900"/>
        </a:folHlink>
      </a:clrScheme>
    </a:extraClrScheme>
    <a:extraClrScheme>
      <a:clrScheme name="dummyScheme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008080"/>
        </a:accent3>
        <a:accent4>
          <a:srgbClr val="6d6fc7"/>
        </a:accent4>
        <a:accent5>
          <a:srgbClr val="6d6fc7"/>
        </a:accent5>
        <a:accent6>
          <a:srgbClr val="6d6fc7"/>
        </a:accent6>
        <a:hlink>
          <a:srgbClr val="00ffff"/>
        </a:hlink>
        <a:folHlink>
          <a:srgbClr val="00ff00"/>
        </a:folHlink>
      </a:clrScheme>
    </a:extraClrScheme>
    <a:extraClrScheme>
      <a:clrScheme name="dummyScheme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800000"/>
        </a:accent3>
        <a:accent4>
          <a:srgbClr val="be7960"/>
        </a:accent4>
        <a:accent5>
          <a:srgbClr val="be7960"/>
        </a:accent5>
        <a:accent6>
          <a:srgbClr val="be7960"/>
        </a:accent6>
        <a:hlink>
          <a:srgbClr val="ffff99"/>
        </a:hlink>
        <a:folHlink>
          <a:srgbClr val="d3a219"/>
        </a:folHlink>
      </a:clrScheme>
    </a:extraClrScheme>
    <a:extraClrScheme>
      <a:clrScheme name="dummyScheme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000099"/>
        </a:accent3>
        <a:accent4>
          <a:srgbClr val="00b000"/>
        </a:accent4>
        <a:accent5>
          <a:srgbClr val="00b000"/>
        </a:accent5>
        <a:accent6>
          <a:srgbClr val="00b000"/>
        </a:accent6>
        <a:hlink>
          <a:srgbClr val="66ccff"/>
        </a:hlink>
        <a:folHlink>
          <a:srgbClr val="ffe701"/>
        </a:folHlink>
      </a:clrScheme>
    </a:extraClrScheme>
    <a:extraClrScheme>
      <a:clrScheme name="dummyScheme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000000"/>
        </a:accent3>
        <a:accent4>
          <a:srgbClr val="468a4b"/>
        </a:accent4>
        <a:accent5>
          <a:srgbClr val="468a4b"/>
        </a:accent5>
        <a:accent6>
          <a:srgbClr val="468a4b"/>
        </a:accent6>
        <a:hlink>
          <a:srgbClr val="66ccff"/>
        </a:hlink>
        <a:folHlink>
          <a:srgbClr val="f0e500"/>
        </a:folHlink>
      </a:clrScheme>
    </a:extraClrScheme>
    <a:extraClrScheme>
      <a:clrScheme name="dummyScheme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686b5d"/>
        </a:accent3>
        <a:accent4>
          <a:srgbClr val="809ea8"/>
        </a:accent4>
        <a:accent5>
          <a:srgbClr val="809ea8"/>
        </a:accent5>
        <a:accent6>
          <a:srgbClr val="809ea8"/>
        </a:accent6>
        <a:hlink>
          <a:srgbClr val="ffcc66"/>
        </a:hlink>
        <a:folHlink>
          <a:srgbClr val="e9dcb9"/>
        </a:folHlink>
      </a:clrScheme>
    </a:extraClrScheme>
    <a:extraClrScheme>
      <a:clrScheme name="dummyScheme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666699"/>
        </a:accent3>
        <a:accent4>
          <a:srgbClr val="6666ff"/>
        </a:accent4>
        <a:accent5>
          <a:srgbClr val="6666ff"/>
        </a:accent5>
        <a:accent6>
          <a:srgbClr val="6666ff"/>
        </a:accent6>
        <a:hlink>
          <a:srgbClr val="99ccff"/>
        </a:hlink>
        <a:folHlink>
          <a:srgbClr val="ffff99"/>
        </a:folHlink>
      </a:clrScheme>
    </a:extraClrScheme>
    <a:extraClrScheme>
      <a:clrScheme name="dummyScheme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23e26"/>
        </a:accent3>
        <a:accent4>
          <a:srgbClr val="8f5f2f"/>
        </a:accent4>
        <a:accent5>
          <a:srgbClr val="8f5f2f"/>
        </a:accent5>
        <a:accent6>
          <a:srgbClr val="8f5f2f"/>
        </a:accent6>
        <a:hlink>
          <a:srgbClr val="ccb400"/>
        </a:hlink>
        <a:folHlink>
          <a:srgbClr val="8c9ea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</a:extraClrSchemeLst>
</a:theme>
</file>

<file path=ppt/theme/theme2.xml><?xml version="1.0" encoding="utf-8"?>
<a:theme xmlns:a="http://schemas.openxmlformats.org/drawingml/2006/main" name="dummyTheme">
  <a:themeElements>
    <a:clrScheme name="dummyScheme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2cbebb"/>
      </a:accent1>
      <a:accent2>
        <a:srgbClr val="00aeef"/>
      </a:accent2>
      <a:accent3>
        <a:srgbClr val="ffffff"/>
      </a:accent3>
      <a:accent4>
        <a:srgbClr val="00aeef"/>
      </a:accent4>
      <a:accent5>
        <a:srgbClr val="00aeef"/>
      </a:accent5>
      <a:accent6>
        <a:srgbClr val="00aeef"/>
      </a:accent6>
      <a:hlink>
        <a:srgbClr val="00b0f0"/>
      </a:hlink>
      <a:folHlink>
        <a:srgbClr val="7f7f7f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5f5f5f"/>
        </a:dk1>
        <a:lt1>
          <a:srgbClr val="ffffff"/>
        </a:lt1>
        <a:dk2>
          <a:srgbClr val="5f5f5f"/>
        </a:dk2>
        <a:lt2>
          <a:srgbClr val="ffffff"/>
        </a:lt2>
        <a:accent1>
          <a:srgbClr val="2cbebb"/>
        </a:accent1>
        <a:accent2>
          <a:srgbClr val="00aeef"/>
        </a:accent2>
        <a:accent3>
          <a:srgbClr val="ffffff"/>
        </a:accent3>
        <a:accent4>
          <a:srgbClr val="00aeef"/>
        </a:accent4>
        <a:accent5>
          <a:srgbClr val="00aeef"/>
        </a:accent5>
        <a:accent6>
          <a:srgbClr val="00aeef"/>
        </a:accent6>
        <a:hlink>
          <a:srgbClr val="00b0f0"/>
        </a:hlink>
        <a:folHlink>
          <a:srgbClr val="7f7f7f"/>
        </a:folHlink>
      </a:clrScheme>
    </a:extraClrScheme>
    <a:extraClrScheme>
      <a:clrScheme name="dummyScheme">
        <a:dk1>
          <a:srgbClr val="5f5f5f"/>
        </a:dk1>
        <a:lt1>
          <a:srgbClr val="ffffff"/>
        </a:lt1>
        <a:dk2>
          <a:srgbClr val="5f5f5f"/>
        </a:dk2>
        <a:lt2>
          <a:srgbClr val="ffffff"/>
        </a:lt2>
        <a:accent1>
          <a:srgbClr val="2cbebb"/>
        </a:accent1>
        <a:accent2>
          <a:srgbClr val="00aeef"/>
        </a:accent2>
        <a:accent3>
          <a:srgbClr val="ffffff"/>
        </a:accent3>
        <a:accent4>
          <a:srgbClr val="00aeef"/>
        </a:accent4>
        <a:accent5>
          <a:srgbClr val="00aeef"/>
        </a:accent5>
        <a:accent6>
          <a:srgbClr val="00aeef"/>
        </a:accent6>
        <a:hlink>
          <a:srgbClr val="00b0f0"/>
        </a:hlink>
        <a:folHlink>
          <a:srgbClr val="7f7f7f"/>
        </a:folHlink>
      </a:clrScheme>
    </a:extraClrScheme>
  </a:extraClrSchemeLst>
</a:theme>
</file>